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9.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1.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2.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2.xml" ContentType="application/vnd.openxmlformats-officedocument.presentationml.notesSlide+xml"/>
  <Override PartName="/ppt/tags/tag54.xml" ContentType="application/vnd.openxmlformats-officedocument.presentationml.tags+xml"/>
  <Override PartName="/ppt/notesSlides/notesSlide1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6.xml" ContentType="application/vnd.openxmlformats-officedocument.presentationml.notesSlide+xml"/>
  <Override PartName="/ppt/theme/themeOverride3.xml" ContentType="application/vnd.openxmlformats-officedocument.themeOverr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8.xml" ContentType="application/vnd.openxmlformats-officedocument.presentationml.notesSlide+xml"/>
  <Override PartName="/ppt/theme/themeOverride4.xml" ContentType="application/vnd.openxmlformats-officedocument.themeOverr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0.xml" ContentType="application/vnd.openxmlformats-officedocument.presentationml.notesSlide+xml"/>
  <Override PartName="/ppt/theme/themeOverride5.xml" ContentType="application/vnd.openxmlformats-officedocument.themeOverr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03.xml" ContentType="application/vnd.openxmlformats-officedocument.presentationml.tags+xml"/>
  <Override PartName="/ppt/notesSlides/notesSlide24.xml" ContentType="application/vnd.openxmlformats-officedocument.presentationml.notesSlide+xml"/>
  <Override PartName="/ppt/tags/tag104.xml" ContentType="application/vnd.openxmlformats-officedocument.presentationml.tags+xml"/>
  <Override PartName="/ppt/notesSlides/notesSlide2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6.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6.xml" ContentType="application/vnd.openxmlformats-officedocument.themeOverr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34.xml" ContentType="application/vnd.openxmlformats-officedocument.presentationml.notesSlide+xml"/>
  <Override PartName="/ppt/theme/themeOverride7.xml" ContentType="application/vnd.openxmlformats-officedocument.themeOverr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33.xml" ContentType="application/vnd.openxmlformats-officedocument.presentationml.tags+xml"/>
  <Override PartName="/ppt/tags/tag13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38.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9.xml" ContentType="application/vnd.openxmlformats-officedocument.presentationml.notesSlide+xml"/>
  <Override PartName="/ppt/theme/themeOverride8.xml" ContentType="application/vnd.openxmlformats-officedocument.themeOverr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4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1.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45.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46.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47.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48.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49.xml" ContentType="application/vnd.openxmlformats-officedocument.presentationml.notesSlide+xml"/>
  <Override PartName="/ppt/theme/themeOverride9.xml" ContentType="application/vnd.openxmlformats-officedocument.themeOverride+xml"/>
  <Override PartName="/ppt/tags/tag182.xml" ContentType="application/vnd.openxmlformats-officedocument.presentationml.tags+xml"/>
  <Override PartName="/ppt/notesSlides/notesSlide50.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2" r:id="rId3"/>
    <p:sldMasterId id="2147483708" r:id="rId4"/>
    <p:sldMasterId id="2147483724" r:id="rId5"/>
    <p:sldMasterId id="2147483740" r:id="rId6"/>
    <p:sldMasterId id="2147483756" r:id="rId7"/>
    <p:sldMasterId id="2147483788" r:id="rId8"/>
    <p:sldMasterId id="2147483804" r:id="rId9"/>
    <p:sldMasterId id="2147483836" r:id="rId10"/>
    <p:sldMasterId id="2147483852" r:id="rId11"/>
    <p:sldMasterId id="2147483884" r:id="rId12"/>
    <p:sldMasterId id="2147483900" r:id="rId13"/>
  </p:sldMasterIdLst>
  <p:notesMasterIdLst>
    <p:notesMasterId r:id="rId65"/>
  </p:notesMasterIdLst>
  <p:handoutMasterIdLst>
    <p:handoutMasterId r:id="rId66"/>
  </p:handoutMasterIdLst>
  <p:sldIdLst>
    <p:sldId id="256" r:id="rId14"/>
    <p:sldId id="257" r:id="rId15"/>
    <p:sldId id="259" r:id="rId16"/>
    <p:sldId id="325" r:id="rId17"/>
    <p:sldId id="326" r:id="rId18"/>
    <p:sldId id="315" r:id="rId19"/>
    <p:sldId id="328" r:id="rId20"/>
    <p:sldId id="327" r:id="rId21"/>
    <p:sldId id="321" r:id="rId22"/>
    <p:sldId id="313" r:id="rId23"/>
    <p:sldId id="314" r:id="rId24"/>
    <p:sldId id="312" r:id="rId25"/>
    <p:sldId id="331" r:id="rId26"/>
    <p:sldId id="330" r:id="rId27"/>
    <p:sldId id="329" r:id="rId28"/>
    <p:sldId id="294" r:id="rId29"/>
    <p:sldId id="269" r:id="rId30"/>
    <p:sldId id="300" r:id="rId31"/>
    <p:sldId id="275" r:id="rId32"/>
    <p:sldId id="298" r:id="rId33"/>
    <p:sldId id="273" r:id="rId34"/>
    <p:sldId id="279" r:id="rId35"/>
    <p:sldId id="282" r:id="rId36"/>
    <p:sldId id="337" r:id="rId37"/>
    <p:sldId id="334" r:id="rId38"/>
    <p:sldId id="335" r:id="rId39"/>
    <p:sldId id="336" r:id="rId40"/>
    <p:sldId id="333" r:id="rId41"/>
    <p:sldId id="281" r:id="rId42"/>
    <p:sldId id="288" r:id="rId43"/>
    <p:sldId id="287" r:id="rId44"/>
    <p:sldId id="284" r:id="rId45"/>
    <p:sldId id="306" r:id="rId46"/>
    <p:sldId id="261" r:id="rId47"/>
    <p:sldId id="260" r:id="rId48"/>
    <p:sldId id="323" r:id="rId49"/>
    <p:sldId id="291" r:id="rId50"/>
    <p:sldId id="324" r:id="rId51"/>
    <p:sldId id="332" r:id="rId52"/>
    <p:sldId id="262" r:id="rId53"/>
    <p:sldId id="316" r:id="rId54"/>
    <p:sldId id="307" r:id="rId55"/>
    <p:sldId id="289" r:id="rId56"/>
    <p:sldId id="308" r:id="rId57"/>
    <p:sldId id="302" r:id="rId58"/>
    <p:sldId id="303" r:id="rId59"/>
    <p:sldId id="301" r:id="rId60"/>
    <p:sldId id="304" r:id="rId61"/>
    <p:sldId id="305" r:id="rId62"/>
    <p:sldId id="274" r:id="rId63"/>
    <p:sldId id="32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el A. Bibi" initials="AAB" lastIdx="1" clrIdx="0">
    <p:extLst/>
  </p:cmAuthor>
  <p:cmAuthor id="2" name="Adel Amer Bibi" initials="AAB" lastIdx="1" clrIdx="1">
    <p:extLst>
      <p:ext uri="{19B8F6BF-5375-455C-9EA6-DF929625EA0E}">
        <p15:presenceInfo xmlns:p15="http://schemas.microsoft.com/office/powerpoint/2012/main" userId="S-1-5-21-280777657-3338151740-1962307642-402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70FF"/>
    <a:srgbClr val="A9A9A9"/>
    <a:srgbClr val="498FCF"/>
    <a:srgbClr val="B4B4B4"/>
    <a:srgbClr val="8BA9A9"/>
    <a:srgbClr val="7CB754"/>
    <a:srgbClr val="FFC732"/>
    <a:srgbClr val="4D4D4E"/>
    <a:srgbClr val="4D4D4D"/>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7" autoAdjust="0"/>
    <p:restoredTop sz="83808" autoAdjust="0"/>
  </p:normalViewPr>
  <p:slideViewPr>
    <p:cSldViewPr snapToGrid="0">
      <p:cViewPr varScale="1">
        <p:scale>
          <a:sx n="76" d="100"/>
          <a:sy n="76" d="100"/>
        </p:scale>
        <p:origin x="82" y="2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commentAuthors" Target="commentAuthor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4AA957-1918-4510-8CED-C6C6AF17E93E}" type="doc">
      <dgm:prSet loTypeId="urn:microsoft.com/office/officeart/2005/8/layout/hierarchy2" loCatId="hierarchy" qsTypeId="urn:microsoft.com/office/officeart/2005/8/quickstyle/simple5" qsCatId="simple" csTypeId="urn:microsoft.com/office/officeart/2005/8/colors/colorful5" csCatId="colorful" phldr="1"/>
      <dgm:spPr/>
      <dgm:t>
        <a:bodyPr/>
        <a:lstStyle/>
        <a:p>
          <a:endParaRPr lang="en-US"/>
        </a:p>
      </dgm:t>
    </dgm:pt>
    <dgm:pt modelId="{485075D8-2671-4BD1-85F7-E0248AB5BE91}">
      <dgm:prSet phldrT="[Text]" custT="1"/>
      <dgm:spPr>
        <a:solidFill>
          <a:srgbClr val="FFC732"/>
        </a:solidFill>
      </dgm:spPr>
      <dgm:t>
        <a:bodyPr/>
        <a:lstStyle/>
        <a:p>
          <a:r>
            <a:rPr lang="en-US" sz="2400" b="1" cap="none" spc="0" dirty="0" smtClean="0">
              <a:ln w="0"/>
              <a:solidFill>
                <a:schemeClr val="tx1"/>
              </a:solidFill>
              <a:effectLst/>
            </a:rPr>
            <a:t>Deterministic LASSO Solvers</a:t>
          </a:r>
          <a:endParaRPr lang="en-US" sz="2400" b="1" cap="none" spc="0" dirty="0">
            <a:ln w="0"/>
            <a:solidFill>
              <a:schemeClr val="tx1"/>
            </a:solidFill>
            <a:effectLst/>
          </a:endParaRPr>
        </a:p>
      </dgm:t>
    </dgm:pt>
    <dgm:pt modelId="{A86E4E8B-85EC-4882-85F1-475823209601}" type="par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C6B30318-75A9-42A2-A90A-E6E76029A4BE}" type="sib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28E50DF1-CA1B-4C3F-B781-75821529762F}">
      <dgm:prSet phldrT="[Text]" custT="1"/>
      <dgm:spPr>
        <a:solidFill>
          <a:srgbClr val="7CB754"/>
        </a:solidFill>
      </dgm:spPr>
      <dgm:t>
        <a:bodyPr/>
        <a:lstStyle/>
        <a:p>
          <a:r>
            <a:rPr lang="en-US" sz="2400" b="1" cap="none" spc="0" dirty="0" smtClean="0">
              <a:ln w="0"/>
              <a:solidFill>
                <a:schemeClr val="tx1"/>
              </a:solidFill>
              <a:effectLst/>
            </a:rPr>
            <a:t>First Order Methods</a:t>
          </a:r>
          <a:endParaRPr lang="en-US" sz="2400" b="1" cap="none" spc="0" dirty="0">
            <a:ln w="0"/>
            <a:solidFill>
              <a:schemeClr val="tx1"/>
            </a:solidFill>
            <a:effectLst/>
          </a:endParaRPr>
        </a:p>
      </dgm:t>
    </dgm:pt>
    <dgm:pt modelId="{41E55373-3E3E-4C77-82DE-DBBAA2C84A11}" type="sibTrans" cxnId="{BDE21897-D26B-40E7-B476-434C1245920C}">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19711189-9531-4724-B322-0BD28A4AD73D}" type="parTrans" cxnId="{BDE21897-D26B-40E7-B476-434C1245920C}">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58F9ABF2-47CE-411B-AD43-17B575204951}">
      <dgm:prSet phldrT="[Text]" custT="1"/>
      <dgm:spPr>
        <a:solidFill>
          <a:srgbClr val="7CB754"/>
        </a:solidFill>
      </dgm:spPr>
      <dgm:t>
        <a:bodyPr/>
        <a:lstStyle/>
        <a:p>
          <a:r>
            <a:rPr lang="en-US" sz="2400" b="1" cap="none" spc="0" dirty="0" smtClean="0">
              <a:ln w="0"/>
              <a:solidFill>
                <a:schemeClr val="tx1"/>
              </a:solidFill>
              <a:effectLst/>
            </a:rPr>
            <a:t>Second Order Methods</a:t>
          </a:r>
          <a:endParaRPr lang="en-US" sz="2400" b="1" cap="none" spc="0" dirty="0">
            <a:ln w="0"/>
            <a:solidFill>
              <a:schemeClr val="tx1"/>
            </a:solidFill>
            <a:effectLst/>
          </a:endParaRPr>
        </a:p>
      </dgm:t>
    </dgm:pt>
    <dgm:pt modelId="{D774F938-D6C9-4EE5-833D-AFB2349797E5}" type="sibTrans" cxnId="{F6AD680B-2FD1-43CF-BE1B-AF13AD68F2B9}">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30B20EE0-A66A-4E11-90F6-11DC35342443}" type="parTrans" cxnId="{F6AD680B-2FD1-43CF-BE1B-AF13AD68F2B9}">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9AE8F925-AD83-43B8-855F-A691E5610456}" type="pres">
      <dgm:prSet presAssocID="{054AA957-1918-4510-8CED-C6C6AF17E93E}" presName="diagram" presStyleCnt="0">
        <dgm:presLayoutVars>
          <dgm:chPref val="1"/>
          <dgm:dir/>
          <dgm:animOne val="branch"/>
          <dgm:animLvl val="lvl"/>
          <dgm:resizeHandles val="exact"/>
        </dgm:presLayoutVars>
      </dgm:prSet>
      <dgm:spPr/>
      <dgm:t>
        <a:bodyPr/>
        <a:lstStyle/>
        <a:p>
          <a:endParaRPr lang="en-US"/>
        </a:p>
      </dgm:t>
    </dgm:pt>
    <dgm:pt modelId="{819FDD1D-6140-4BE9-9351-2AB4F110FD0B}" type="pres">
      <dgm:prSet presAssocID="{485075D8-2671-4BD1-85F7-E0248AB5BE91}" presName="root1" presStyleCnt="0"/>
      <dgm:spPr/>
    </dgm:pt>
    <dgm:pt modelId="{175F2250-BE52-49B9-A14E-A29B0C61969C}" type="pres">
      <dgm:prSet presAssocID="{485075D8-2671-4BD1-85F7-E0248AB5BE91}" presName="LevelOneTextNode" presStyleLbl="node0" presStyleIdx="0" presStyleCnt="1" custScaleX="77805" custScaleY="68176">
        <dgm:presLayoutVars>
          <dgm:chPref val="3"/>
        </dgm:presLayoutVars>
      </dgm:prSet>
      <dgm:spPr/>
      <dgm:t>
        <a:bodyPr/>
        <a:lstStyle/>
        <a:p>
          <a:endParaRPr lang="en-US"/>
        </a:p>
      </dgm:t>
    </dgm:pt>
    <dgm:pt modelId="{3C3DE564-17D0-4668-AC14-263AE564F82A}" type="pres">
      <dgm:prSet presAssocID="{485075D8-2671-4BD1-85F7-E0248AB5BE91}" presName="level2hierChild" presStyleCnt="0"/>
      <dgm:spPr/>
    </dgm:pt>
    <dgm:pt modelId="{F4ABD018-73D5-4645-ABFF-E8800D6DBB03}" type="pres">
      <dgm:prSet presAssocID="{19711189-9531-4724-B322-0BD28A4AD73D}" presName="conn2-1" presStyleLbl="parChTrans1D2" presStyleIdx="0" presStyleCnt="2"/>
      <dgm:spPr/>
      <dgm:t>
        <a:bodyPr/>
        <a:lstStyle/>
        <a:p>
          <a:endParaRPr lang="en-US"/>
        </a:p>
      </dgm:t>
    </dgm:pt>
    <dgm:pt modelId="{59395481-434D-40AE-B4D0-48F5C57F8C40}" type="pres">
      <dgm:prSet presAssocID="{19711189-9531-4724-B322-0BD28A4AD73D}" presName="connTx" presStyleLbl="parChTrans1D2" presStyleIdx="0" presStyleCnt="2"/>
      <dgm:spPr/>
      <dgm:t>
        <a:bodyPr/>
        <a:lstStyle/>
        <a:p>
          <a:endParaRPr lang="en-US"/>
        </a:p>
      </dgm:t>
    </dgm:pt>
    <dgm:pt modelId="{A1A85209-7AE1-4A9F-9FF8-367C6BACDE09}" type="pres">
      <dgm:prSet presAssocID="{28E50DF1-CA1B-4C3F-B781-75821529762F}" presName="root2" presStyleCnt="0"/>
      <dgm:spPr/>
    </dgm:pt>
    <dgm:pt modelId="{5DE25B2A-5A4D-4FA9-82E4-B6375F00C7A3}" type="pres">
      <dgm:prSet presAssocID="{28E50DF1-CA1B-4C3F-B781-75821529762F}" presName="LevelTwoTextNode" presStyleLbl="node2" presStyleIdx="0" presStyleCnt="2" custScaleX="77239" custScaleY="67927" custLinFactNeighborX="-11968" custLinFactNeighborY="-61346">
        <dgm:presLayoutVars>
          <dgm:chPref val="3"/>
        </dgm:presLayoutVars>
      </dgm:prSet>
      <dgm:spPr/>
      <dgm:t>
        <a:bodyPr/>
        <a:lstStyle/>
        <a:p>
          <a:endParaRPr lang="en-US"/>
        </a:p>
      </dgm:t>
    </dgm:pt>
    <dgm:pt modelId="{5565891E-1921-4E5C-AA0A-60BFB63DEFA5}" type="pres">
      <dgm:prSet presAssocID="{28E50DF1-CA1B-4C3F-B781-75821529762F}" presName="level3hierChild" presStyleCnt="0"/>
      <dgm:spPr/>
    </dgm:pt>
    <dgm:pt modelId="{8AF9FF8A-4441-4923-AEB2-38F18E14C39E}" type="pres">
      <dgm:prSet presAssocID="{30B20EE0-A66A-4E11-90F6-11DC35342443}" presName="conn2-1" presStyleLbl="parChTrans1D2" presStyleIdx="1" presStyleCnt="2"/>
      <dgm:spPr/>
      <dgm:t>
        <a:bodyPr/>
        <a:lstStyle/>
        <a:p>
          <a:endParaRPr lang="en-US"/>
        </a:p>
      </dgm:t>
    </dgm:pt>
    <dgm:pt modelId="{BB87675D-AB66-44DD-8B92-5E756FD52ED1}" type="pres">
      <dgm:prSet presAssocID="{30B20EE0-A66A-4E11-90F6-11DC35342443}" presName="connTx" presStyleLbl="parChTrans1D2" presStyleIdx="1" presStyleCnt="2"/>
      <dgm:spPr/>
      <dgm:t>
        <a:bodyPr/>
        <a:lstStyle/>
        <a:p>
          <a:endParaRPr lang="en-US"/>
        </a:p>
      </dgm:t>
    </dgm:pt>
    <dgm:pt modelId="{D975C63F-716D-4952-8BF5-5BE1E96C0185}" type="pres">
      <dgm:prSet presAssocID="{58F9ABF2-47CE-411B-AD43-17B575204951}" presName="root2" presStyleCnt="0"/>
      <dgm:spPr/>
    </dgm:pt>
    <dgm:pt modelId="{1D4C6901-1149-4761-9BC1-3A9BAFF6302B}" type="pres">
      <dgm:prSet presAssocID="{58F9ABF2-47CE-411B-AD43-17B575204951}" presName="LevelTwoTextNode" presStyleLbl="node2" presStyleIdx="1" presStyleCnt="2" custScaleX="77097" custScaleY="68176" custLinFactNeighborX="-11968" custLinFactNeighborY="82295">
        <dgm:presLayoutVars>
          <dgm:chPref val="3"/>
        </dgm:presLayoutVars>
      </dgm:prSet>
      <dgm:spPr/>
      <dgm:t>
        <a:bodyPr/>
        <a:lstStyle/>
        <a:p>
          <a:endParaRPr lang="en-US"/>
        </a:p>
      </dgm:t>
    </dgm:pt>
    <dgm:pt modelId="{8974CBC3-89A7-4EDB-9EE0-679E862DD825}" type="pres">
      <dgm:prSet presAssocID="{58F9ABF2-47CE-411B-AD43-17B575204951}" presName="level3hierChild" presStyleCnt="0"/>
      <dgm:spPr/>
    </dgm:pt>
  </dgm:ptLst>
  <dgm:cxnLst>
    <dgm:cxn modelId="{0884A212-8471-4495-A16C-8217EE4DB799}" type="presOf" srcId="{30B20EE0-A66A-4E11-90F6-11DC35342443}" destId="{8AF9FF8A-4441-4923-AEB2-38F18E14C39E}" srcOrd="0" destOrd="0" presId="urn:microsoft.com/office/officeart/2005/8/layout/hierarchy2"/>
    <dgm:cxn modelId="{D21A61BF-555C-445B-AE86-C9908FD09837}" type="presOf" srcId="{19711189-9531-4724-B322-0BD28A4AD73D}" destId="{59395481-434D-40AE-B4D0-48F5C57F8C40}" srcOrd="1" destOrd="0" presId="urn:microsoft.com/office/officeart/2005/8/layout/hierarchy2"/>
    <dgm:cxn modelId="{557953D9-F3B1-4007-A795-B5E69003B50F}" srcId="{054AA957-1918-4510-8CED-C6C6AF17E93E}" destId="{485075D8-2671-4BD1-85F7-E0248AB5BE91}" srcOrd="0" destOrd="0" parTransId="{A86E4E8B-85EC-4882-85F1-475823209601}" sibTransId="{C6B30318-75A9-42A2-A90A-E6E76029A4BE}"/>
    <dgm:cxn modelId="{7E876FEB-FC29-4860-BE4D-8123F5AA8097}" type="presOf" srcId="{485075D8-2671-4BD1-85F7-E0248AB5BE91}" destId="{175F2250-BE52-49B9-A14E-A29B0C61969C}" srcOrd="0" destOrd="0" presId="urn:microsoft.com/office/officeart/2005/8/layout/hierarchy2"/>
    <dgm:cxn modelId="{BDE21897-D26B-40E7-B476-434C1245920C}" srcId="{485075D8-2671-4BD1-85F7-E0248AB5BE91}" destId="{28E50DF1-CA1B-4C3F-B781-75821529762F}" srcOrd="0" destOrd="0" parTransId="{19711189-9531-4724-B322-0BD28A4AD73D}" sibTransId="{41E55373-3E3E-4C77-82DE-DBBAA2C84A11}"/>
    <dgm:cxn modelId="{F6AD680B-2FD1-43CF-BE1B-AF13AD68F2B9}" srcId="{485075D8-2671-4BD1-85F7-E0248AB5BE91}" destId="{58F9ABF2-47CE-411B-AD43-17B575204951}" srcOrd="1" destOrd="0" parTransId="{30B20EE0-A66A-4E11-90F6-11DC35342443}" sibTransId="{D774F938-D6C9-4EE5-833D-AFB2349797E5}"/>
    <dgm:cxn modelId="{3210BA83-820D-4395-9DB8-C96CCCAC9359}" type="presOf" srcId="{28E50DF1-CA1B-4C3F-B781-75821529762F}" destId="{5DE25B2A-5A4D-4FA9-82E4-B6375F00C7A3}" srcOrd="0" destOrd="0" presId="urn:microsoft.com/office/officeart/2005/8/layout/hierarchy2"/>
    <dgm:cxn modelId="{B432EBB1-8768-461A-85EB-9CFAD139E822}" type="presOf" srcId="{19711189-9531-4724-B322-0BD28A4AD73D}" destId="{F4ABD018-73D5-4645-ABFF-E8800D6DBB03}" srcOrd="0" destOrd="0" presId="urn:microsoft.com/office/officeart/2005/8/layout/hierarchy2"/>
    <dgm:cxn modelId="{CCE77B98-E867-4561-8D30-0DB70524A98B}" type="presOf" srcId="{054AA957-1918-4510-8CED-C6C6AF17E93E}" destId="{9AE8F925-AD83-43B8-855F-A691E5610456}" srcOrd="0" destOrd="0" presId="urn:microsoft.com/office/officeart/2005/8/layout/hierarchy2"/>
    <dgm:cxn modelId="{76E073EE-0C57-4C92-AAEF-BFDF30FF399A}" type="presOf" srcId="{30B20EE0-A66A-4E11-90F6-11DC35342443}" destId="{BB87675D-AB66-44DD-8B92-5E756FD52ED1}" srcOrd="1" destOrd="0" presId="urn:microsoft.com/office/officeart/2005/8/layout/hierarchy2"/>
    <dgm:cxn modelId="{302AC7C8-A83F-4A63-B23B-D8AFD938B958}" type="presOf" srcId="{58F9ABF2-47CE-411B-AD43-17B575204951}" destId="{1D4C6901-1149-4761-9BC1-3A9BAFF6302B}" srcOrd="0" destOrd="0" presId="urn:microsoft.com/office/officeart/2005/8/layout/hierarchy2"/>
    <dgm:cxn modelId="{5DCC04D9-2FD8-49E1-AB0A-415960BEEB31}" type="presParOf" srcId="{9AE8F925-AD83-43B8-855F-A691E5610456}" destId="{819FDD1D-6140-4BE9-9351-2AB4F110FD0B}" srcOrd="0" destOrd="0" presId="urn:microsoft.com/office/officeart/2005/8/layout/hierarchy2"/>
    <dgm:cxn modelId="{0C820D65-C900-41B3-AEF7-5F114527B9EC}" type="presParOf" srcId="{819FDD1D-6140-4BE9-9351-2AB4F110FD0B}" destId="{175F2250-BE52-49B9-A14E-A29B0C61969C}" srcOrd="0" destOrd="0" presId="urn:microsoft.com/office/officeart/2005/8/layout/hierarchy2"/>
    <dgm:cxn modelId="{D5421CF1-C6B6-4AD3-A4F7-741B88C622AC}" type="presParOf" srcId="{819FDD1D-6140-4BE9-9351-2AB4F110FD0B}" destId="{3C3DE564-17D0-4668-AC14-263AE564F82A}" srcOrd="1" destOrd="0" presId="urn:microsoft.com/office/officeart/2005/8/layout/hierarchy2"/>
    <dgm:cxn modelId="{D64E41A1-7A43-4130-A42A-550A7E213BCC}" type="presParOf" srcId="{3C3DE564-17D0-4668-AC14-263AE564F82A}" destId="{F4ABD018-73D5-4645-ABFF-E8800D6DBB03}" srcOrd="0" destOrd="0" presId="urn:microsoft.com/office/officeart/2005/8/layout/hierarchy2"/>
    <dgm:cxn modelId="{5CE09673-66A0-45EA-B019-2F2797FAC8A4}" type="presParOf" srcId="{F4ABD018-73D5-4645-ABFF-E8800D6DBB03}" destId="{59395481-434D-40AE-B4D0-48F5C57F8C40}" srcOrd="0" destOrd="0" presId="urn:microsoft.com/office/officeart/2005/8/layout/hierarchy2"/>
    <dgm:cxn modelId="{8992B1D4-BAB3-4193-9FC0-8264152DE238}" type="presParOf" srcId="{3C3DE564-17D0-4668-AC14-263AE564F82A}" destId="{A1A85209-7AE1-4A9F-9FF8-367C6BACDE09}" srcOrd="1" destOrd="0" presId="urn:microsoft.com/office/officeart/2005/8/layout/hierarchy2"/>
    <dgm:cxn modelId="{C9473649-62D6-4B31-A96C-76BFCFDA0EEE}" type="presParOf" srcId="{A1A85209-7AE1-4A9F-9FF8-367C6BACDE09}" destId="{5DE25B2A-5A4D-4FA9-82E4-B6375F00C7A3}" srcOrd="0" destOrd="0" presId="urn:microsoft.com/office/officeart/2005/8/layout/hierarchy2"/>
    <dgm:cxn modelId="{7DBFFCBC-BAFB-4F6F-95C5-B52BE6B8E8F8}" type="presParOf" srcId="{A1A85209-7AE1-4A9F-9FF8-367C6BACDE09}" destId="{5565891E-1921-4E5C-AA0A-60BFB63DEFA5}" srcOrd="1" destOrd="0" presId="urn:microsoft.com/office/officeart/2005/8/layout/hierarchy2"/>
    <dgm:cxn modelId="{20CCE3BE-6294-4295-BFF5-690C19CD5FD6}" type="presParOf" srcId="{3C3DE564-17D0-4668-AC14-263AE564F82A}" destId="{8AF9FF8A-4441-4923-AEB2-38F18E14C39E}" srcOrd="2" destOrd="0" presId="urn:microsoft.com/office/officeart/2005/8/layout/hierarchy2"/>
    <dgm:cxn modelId="{ACD615D8-AAEF-4A34-8C1D-0238E7E21604}" type="presParOf" srcId="{8AF9FF8A-4441-4923-AEB2-38F18E14C39E}" destId="{BB87675D-AB66-44DD-8B92-5E756FD52ED1}" srcOrd="0" destOrd="0" presId="urn:microsoft.com/office/officeart/2005/8/layout/hierarchy2"/>
    <dgm:cxn modelId="{BDC4B534-033A-4D5B-96AB-9ED74C62FFEE}" type="presParOf" srcId="{3C3DE564-17D0-4668-AC14-263AE564F82A}" destId="{D975C63F-716D-4952-8BF5-5BE1E96C0185}" srcOrd="3" destOrd="0" presId="urn:microsoft.com/office/officeart/2005/8/layout/hierarchy2"/>
    <dgm:cxn modelId="{48FC5C4A-A5A0-40B4-9A4D-0BBC1E4B7775}" type="presParOf" srcId="{D975C63F-716D-4952-8BF5-5BE1E96C0185}" destId="{1D4C6901-1149-4761-9BC1-3A9BAFF6302B}" srcOrd="0" destOrd="0" presId="urn:microsoft.com/office/officeart/2005/8/layout/hierarchy2"/>
    <dgm:cxn modelId="{44D9F100-1458-4C7B-8E8A-9C502BC9D714}" type="presParOf" srcId="{D975C63F-716D-4952-8BF5-5BE1E96C0185}" destId="{8974CBC3-89A7-4EDB-9EE0-679E862DD82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4AA957-1918-4510-8CED-C6C6AF17E93E}" type="doc">
      <dgm:prSet loTypeId="urn:microsoft.com/office/officeart/2005/8/layout/hierarchy2" loCatId="hierarchy" qsTypeId="urn:microsoft.com/office/officeart/2005/8/quickstyle/simple5" qsCatId="simple" csTypeId="urn:microsoft.com/office/officeart/2005/8/colors/colorful5" csCatId="colorful" phldr="1"/>
      <dgm:spPr/>
      <dgm:t>
        <a:bodyPr/>
        <a:lstStyle/>
        <a:p>
          <a:endParaRPr lang="en-US"/>
        </a:p>
      </dgm:t>
    </dgm:pt>
    <dgm:pt modelId="{485075D8-2671-4BD1-85F7-E0248AB5BE91}">
      <dgm:prSet phldrT="[Text]" custT="1"/>
      <dgm:spPr>
        <a:solidFill>
          <a:srgbClr val="A9A9A9"/>
        </a:solidFill>
      </dgm:spPr>
      <dgm:t>
        <a:bodyPr/>
        <a:lstStyle/>
        <a:p>
          <a:r>
            <a:rPr lang="en-US" sz="2400" b="1" cap="none" spc="0" dirty="0" smtClean="0">
              <a:ln w="0"/>
              <a:solidFill>
                <a:schemeClr val="tx1"/>
              </a:solidFill>
              <a:effectLst/>
            </a:rPr>
            <a:t>Deterministic LASSO Solvers</a:t>
          </a:r>
          <a:endParaRPr lang="en-US" sz="2400" b="1" cap="none" spc="0" dirty="0">
            <a:ln w="0"/>
            <a:solidFill>
              <a:schemeClr val="tx1"/>
            </a:solidFill>
            <a:effectLst/>
          </a:endParaRPr>
        </a:p>
      </dgm:t>
    </dgm:pt>
    <dgm:pt modelId="{A86E4E8B-85EC-4882-85F1-475823209601}" type="par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C6B30318-75A9-42A2-A90A-E6E76029A4BE}" type="sib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28E50DF1-CA1B-4C3F-B781-75821529762F}">
      <dgm:prSet phldrT="[Text]" custT="1"/>
      <dgm:spPr>
        <a:solidFill>
          <a:srgbClr val="7CB754"/>
        </a:solidFill>
        <a:effectLst>
          <a:glow rad="495300">
            <a:srgbClr val="FF0000">
              <a:alpha val="50000"/>
            </a:srgbClr>
          </a:glow>
        </a:effectLst>
      </dgm:spPr>
      <dgm:t>
        <a:bodyPr/>
        <a:lstStyle/>
        <a:p>
          <a:r>
            <a:rPr lang="en-US" sz="2400" b="1" cap="none" spc="0" dirty="0" smtClean="0">
              <a:ln w="0"/>
              <a:solidFill>
                <a:schemeClr val="tx1"/>
              </a:solidFill>
              <a:effectLst/>
            </a:rPr>
            <a:t>First Order Methods</a:t>
          </a:r>
          <a:endParaRPr lang="en-US" sz="2400" b="1" cap="none" spc="0" dirty="0">
            <a:ln w="0"/>
            <a:solidFill>
              <a:schemeClr val="tx1"/>
            </a:solidFill>
            <a:effectLst/>
          </a:endParaRPr>
        </a:p>
      </dgm:t>
    </dgm:pt>
    <dgm:pt modelId="{41E55373-3E3E-4C77-82DE-DBBAA2C84A11}" type="sibTrans" cxnId="{BDE21897-D26B-40E7-B476-434C1245920C}">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19711189-9531-4724-B322-0BD28A4AD73D}" type="parTrans" cxnId="{BDE21897-D26B-40E7-B476-434C1245920C}">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58F9ABF2-47CE-411B-AD43-17B575204951}">
      <dgm:prSet phldrT="[Text]" custT="1"/>
      <dgm:spPr>
        <a:solidFill>
          <a:srgbClr val="A9A9A9"/>
        </a:solidFill>
      </dgm:spPr>
      <dgm:t>
        <a:bodyPr/>
        <a:lstStyle/>
        <a:p>
          <a:r>
            <a:rPr lang="en-US" sz="2400" b="1" cap="none" spc="0" dirty="0" smtClean="0">
              <a:ln w="0"/>
              <a:solidFill>
                <a:schemeClr val="tx1"/>
              </a:solidFill>
              <a:effectLst/>
            </a:rPr>
            <a:t>Second Order Methods</a:t>
          </a:r>
          <a:endParaRPr lang="en-US" sz="2400" b="1" cap="none" spc="0" dirty="0">
            <a:ln w="0"/>
            <a:solidFill>
              <a:schemeClr val="tx1"/>
            </a:solidFill>
            <a:effectLst/>
          </a:endParaRPr>
        </a:p>
      </dgm:t>
    </dgm:pt>
    <dgm:pt modelId="{D774F938-D6C9-4EE5-833D-AFB2349797E5}" type="sibTrans" cxnId="{F6AD680B-2FD1-43CF-BE1B-AF13AD68F2B9}">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30B20EE0-A66A-4E11-90F6-11DC35342443}" type="parTrans" cxnId="{F6AD680B-2FD1-43CF-BE1B-AF13AD68F2B9}">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9AE8F925-AD83-43B8-855F-A691E5610456}" type="pres">
      <dgm:prSet presAssocID="{054AA957-1918-4510-8CED-C6C6AF17E93E}" presName="diagram" presStyleCnt="0">
        <dgm:presLayoutVars>
          <dgm:chPref val="1"/>
          <dgm:dir/>
          <dgm:animOne val="branch"/>
          <dgm:animLvl val="lvl"/>
          <dgm:resizeHandles val="exact"/>
        </dgm:presLayoutVars>
      </dgm:prSet>
      <dgm:spPr/>
      <dgm:t>
        <a:bodyPr/>
        <a:lstStyle/>
        <a:p>
          <a:endParaRPr lang="en-US"/>
        </a:p>
      </dgm:t>
    </dgm:pt>
    <dgm:pt modelId="{819FDD1D-6140-4BE9-9351-2AB4F110FD0B}" type="pres">
      <dgm:prSet presAssocID="{485075D8-2671-4BD1-85F7-E0248AB5BE91}" presName="root1" presStyleCnt="0"/>
      <dgm:spPr/>
    </dgm:pt>
    <dgm:pt modelId="{175F2250-BE52-49B9-A14E-A29B0C61969C}" type="pres">
      <dgm:prSet presAssocID="{485075D8-2671-4BD1-85F7-E0248AB5BE91}" presName="LevelOneTextNode" presStyleLbl="node0" presStyleIdx="0" presStyleCnt="1" custScaleX="77805" custScaleY="68176">
        <dgm:presLayoutVars>
          <dgm:chPref val="3"/>
        </dgm:presLayoutVars>
      </dgm:prSet>
      <dgm:spPr/>
      <dgm:t>
        <a:bodyPr/>
        <a:lstStyle/>
        <a:p>
          <a:endParaRPr lang="en-US"/>
        </a:p>
      </dgm:t>
    </dgm:pt>
    <dgm:pt modelId="{3C3DE564-17D0-4668-AC14-263AE564F82A}" type="pres">
      <dgm:prSet presAssocID="{485075D8-2671-4BD1-85F7-E0248AB5BE91}" presName="level2hierChild" presStyleCnt="0"/>
      <dgm:spPr/>
    </dgm:pt>
    <dgm:pt modelId="{F4ABD018-73D5-4645-ABFF-E8800D6DBB03}" type="pres">
      <dgm:prSet presAssocID="{19711189-9531-4724-B322-0BD28A4AD73D}" presName="conn2-1" presStyleLbl="parChTrans1D2" presStyleIdx="0" presStyleCnt="2"/>
      <dgm:spPr/>
      <dgm:t>
        <a:bodyPr/>
        <a:lstStyle/>
        <a:p>
          <a:endParaRPr lang="en-US"/>
        </a:p>
      </dgm:t>
    </dgm:pt>
    <dgm:pt modelId="{59395481-434D-40AE-B4D0-48F5C57F8C40}" type="pres">
      <dgm:prSet presAssocID="{19711189-9531-4724-B322-0BD28A4AD73D}" presName="connTx" presStyleLbl="parChTrans1D2" presStyleIdx="0" presStyleCnt="2"/>
      <dgm:spPr/>
      <dgm:t>
        <a:bodyPr/>
        <a:lstStyle/>
        <a:p>
          <a:endParaRPr lang="en-US"/>
        </a:p>
      </dgm:t>
    </dgm:pt>
    <dgm:pt modelId="{A1A85209-7AE1-4A9F-9FF8-367C6BACDE09}" type="pres">
      <dgm:prSet presAssocID="{28E50DF1-CA1B-4C3F-B781-75821529762F}" presName="root2" presStyleCnt="0"/>
      <dgm:spPr/>
    </dgm:pt>
    <dgm:pt modelId="{5DE25B2A-5A4D-4FA9-82E4-B6375F00C7A3}" type="pres">
      <dgm:prSet presAssocID="{28E50DF1-CA1B-4C3F-B781-75821529762F}" presName="LevelTwoTextNode" presStyleLbl="node2" presStyleIdx="0" presStyleCnt="2" custScaleX="77239" custScaleY="67927" custLinFactNeighborX="-11968" custLinFactNeighborY="-61346">
        <dgm:presLayoutVars>
          <dgm:chPref val="3"/>
        </dgm:presLayoutVars>
      </dgm:prSet>
      <dgm:spPr/>
      <dgm:t>
        <a:bodyPr/>
        <a:lstStyle/>
        <a:p>
          <a:endParaRPr lang="en-US"/>
        </a:p>
      </dgm:t>
    </dgm:pt>
    <dgm:pt modelId="{5565891E-1921-4E5C-AA0A-60BFB63DEFA5}" type="pres">
      <dgm:prSet presAssocID="{28E50DF1-CA1B-4C3F-B781-75821529762F}" presName="level3hierChild" presStyleCnt="0"/>
      <dgm:spPr/>
    </dgm:pt>
    <dgm:pt modelId="{8AF9FF8A-4441-4923-AEB2-38F18E14C39E}" type="pres">
      <dgm:prSet presAssocID="{30B20EE0-A66A-4E11-90F6-11DC35342443}" presName="conn2-1" presStyleLbl="parChTrans1D2" presStyleIdx="1" presStyleCnt="2"/>
      <dgm:spPr/>
      <dgm:t>
        <a:bodyPr/>
        <a:lstStyle/>
        <a:p>
          <a:endParaRPr lang="en-US"/>
        </a:p>
      </dgm:t>
    </dgm:pt>
    <dgm:pt modelId="{BB87675D-AB66-44DD-8B92-5E756FD52ED1}" type="pres">
      <dgm:prSet presAssocID="{30B20EE0-A66A-4E11-90F6-11DC35342443}" presName="connTx" presStyleLbl="parChTrans1D2" presStyleIdx="1" presStyleCnt="2"/>
      <dgm:spPr/>
      <dgm:t>
        <a:bodyPr/>
        <a:lstStyle/>
        <a:p>
          <a:endParaRPr lang="en-US"/>
        </a:p>
      </dgm:t>
    </dgm:pt>
    <dgm:pt modelId="{D975C63F-716D-4952-8BF5-5BE1E96C0185}" type="pres">
      <dgm:prSet presAssocID="{58F9ABF2-47CE-411B-AD43-17B575204951}" presName="root2" presStyleCnt="0"/>
      <dgm:spPr/>
    </dgm:pt>
    <dgm:pt modelId="{1D4C6901-1149-4761-9BC1-3A9BAFF6302B}" type="pres">
      <dgm:prSet presAssocID="{58F9ABF2-47CE-411B-AD43-17B575204951}" presName="LevelTwoTextNode" presStyleLbl="node2" presStyleIdx="1" presStyleCnt="2" custScaleX="77097" custScaleY="68176" custLinFactNeighborX="-11968" custLinFactNeighborY="82295">
        <dgm:presLayoutVars>
          <dgm:chPref val="3"/>
        </dgm:presLayoutVars>
      </dgm:prSet>
      <dgm:spPr/>
      <dgm:t>
        <a:bodyPr/>
        <a:lstStyle/>
        <a:p>
          <a:endParaRPr lang="en-US"/>
        </a:p>
      </dgm:t>
    </dgm:pt>
    <dgm:pt modelId="{8974CBC3-89A7-4EDB-9EE0-679E862DD825}" type="pres">
      <dgm:prSet presAssocID="{58F9ABF2-47CE-411B-AD43-17B575204951}" presName="level3hierChild" presStyleCnt="0"/>
      <dgm:spPr/>
    </dgm:pt>
  </dgm:ptLst>
  <dgm:cxnLst>
    <dgm:cxn modelId="{32EAD91B-51AD-4CAA-8A85-3AF1FF396ED4}" type="presOf" srcId="{054AA957-1918-4510-8CED-C6C6AF17E93E}" destId="{9AE8F925-AD83-43B8-855F-A691E5610456}" srcOrd="0" destOrd="0" presId="urn:microsoft.com/office/officeart/2005/8/layout/hierarchy2"/>
    <dgm:cxn modelId="{EC1E0DA3-98C2-4BBA-B38E-4A3DE7A57855}" type="presOf" srcId="{19711189-9531-4724-B322-0BD28A4AD73D}" destId="{59395481-434D-40AE-B4D0-48F5C57F8C40}" srcOrd="1" destOrd="0" presId="urn:microsoft.com/office/officeart/2005/8/layout/hierarchy2"/>
    <dgm:cxn modelId="{350B12F8-1C91-4709-92C8-097F3A97012E}" type="presOf" srcId="{30B20EE0-A66A-4E11-90F6-11DC35342443}" destId="{8AF9FF8A-4441-4923-AEB2-38F18E14C39E}" srcOrd="0" destOrd="0" presId="urn:microsoft.com/office/officeart/2005/8/layout/hierarchy2"/>
    <dgm:cxn modelId="{BDE21897-D26B-40E7-B476-434C1245920C}" srcId="{485075D8-2671-4BD1-85F7-E0248AB5BE91}" destId="{28E50DF1-CA1B-4C3F-B781-75821529762F}" srcOrd="0" destOrd="0" parTransId="{19711189-9531-4724-B322-0BD28A4AD73D}" sibTransId="{41E55373-3E3E-4C77-82DE-DBBAA2C84A11}"/>
    <dgm:cxn modelId="{4348262B-082D-41DE-9A95-1A2901A6AE96}" type="presOf" srcId="{28E50DF1-CA1B-4C3F-B781-75821529762F}" destId="{5DE25B2A-5A4D-4FA9-82E4-B6375F00C7A3}" srcOrd="0" destOrd="0" presId="urn:microsoft.com/office/officeart/2005/8/layout/hierarchy2"/>
    <dgm:cxn modelId="{557953D9-F3B1-4007-A795-B5E69003B50F}" srcId="{054AA957-1918-4510-8CED-C6C6AF17E93E}" destId="{485075D8-2671-4BD1-85F7-E0248AB5BE91}" srcOrd="0" destOrd="0" parTransId="{A86E4E8B-85EC-4882-85F1-475823209601}" sibTransId="{C6B30318-75A9-42A2-A90A-E6E76029A4BE}"/>
    <dgm:cxn modelId="{7738DCCF-4D6C-4251-B0A4-9AF1780DE672}" type="presOf" srcId="{30B20EE0-A66A-4E11-90F6-11DC35342443}" destId="{BB87675D-AB66-44DD-8B92-5E756FD52ED1}" srcOrd="1" destOrd="0" presId="urn:microsoft.com/office/officeart/2005/8/layout/hierarchy2"/>
    <dgm:cxn modelId="{5EE1008D-124C-4D2A-B98A-2C3DFE6C8F9B}" type="presOf" srcId="{19711189-9531-4724-B322-0BD28A4AD73D}" destId="{F4ABD018-73D5-4645-ABFF-E8800D6DBB03}" srcOrd="0" destOrd="0" presId="urn:microsoft.com/office/officeart/2005/8/layout/hierarchy2"/>
    <dgm:cxn modelId="{2190AE6E-6A34-43BF-B289-D1FFB8DE0188}" type="presOf" srcId="{485075D8-2671-4BD1-85F7-E0248AB5BE91}" destId="{175F2250-BE52-49B9-A14E-A29B0C61969C}" srcOrd="0" destOrd="0" presId="urn:microsoft.com/office/officeart/2005/8/layout/hierarchy2"/>
    <dgm:cxn modelId="{F6AD680B-2FD1-43CF-BE1B-AF13AD68F2B9}" srcId="{485075D8-2671-4BD1-85F7-E0248AB5BE91}" destId="{58F9ABF2-47CE-411B-AD43-17B575204951}" srcOrd="1" destOrd="0" parTransId="{30B20EE0-A66A-4E11-90F6-11DC35342443}" sibTransId="{D774F938-D6C9-4EE5-833D-AFB2349797E5}"/>
    <dgm:cxn modelId="{14A52B07-A61B-471C-B510-36FD1554CA46}" type="presOf" srcId="{58F9ABF2-47CE-411B-AD43-17B575204951}" destId="{1D4C6901-1149-4761-9BC1-3A9BAFF6302B}" srcOrd="0" destOrd="0" presId="urn:microsoft.com/office/officeart/2005/8/layout/hierarchy2"/>
    <dgm:cxn modelId="{615AE1B1-C2D6-4598-8205-E0D08EE267D5}" type="presParOf" srcId="{9AE8F925-AD83-43B8-855F-A691E5610456}" destId="{819FDD1D-6140-4BE9-9351-2AB4F110FD0B}" srcOrd="0" destOrd="0" presId="urn:microsoft.com/office/officeart/2005/8/layout/hierarchy2"/>
    <dgm:cxn modelId="{AC327A88-FF07-4634-9942-C25B83E423C0}" type="presParOf" srcId="{819FDD1D-6140-4BE9-9351-2AB4F110FD0B}" destId="{175F2250-BE52-49B9-A14E-A29B0C61969C}" srcOrd="0" destOrd="0" presId="urn:microsoft.com/office/officeart/2005/8/layout/hierarchy2"/>
    <dgm:cxn modelId="{48A64694-570C-4828-8C12-044E9CBFC520}" type="presParOf" srcId="{819FDD1D-6140-4BE9-9351-2AB4F110FD0B}" destId="{3C3DE564-17D0-4668-AC14-263AE564F82A}" srcOrd="1" destOrd="0" presId="urn:microsoft.com/office/officeart/2005/8/layout/hierarchy2"/>
    <dgm:cxn modelId="{8819CB40-B156-469E-9BFC-05C3A34C8033}" type="presParOf" srcId="{3C3DE564-17D0-4668-AC14-263AE564F82A}" destId="{F4ABD018-73D5-4645-ABFF-E8800D6DBB03}" srcOrd="0" destOrd="0" presId="urn:microsoft.com/office/officeart/2005/8/layout/hierarchy2"/>
    <dgm:cxn modelId="{E77482D8-94D3-48E7-AFB6-0412CFA049CC}" type="presParOf" srcId="{F4ABD018-73D5-4645-ABFF-E8800D6DBB03}" destId="{59395481-434D-40AE-B4D0-48F5C57F8C40}" srcOrd="0" destOrd="0" presId="urn:microsoft.com/office/officeart/2005/8/layout/hierarchy2"/>
    <dgm:cxn modelId="{BB95D76E-9BEB-47F4-8207-16F6B79B647E}" type="presParOf" srcId="{3C3DE564-17D0-4668-AC14-263AE564F82A}" destId="{A1A85209-7AE1-4A9F-9FF8-367C6BACDE09}" srcOrd="1" destOrd="0" presId="urn:microsoft.com/office/officeart/2005/8/layout/hierarchy2"/>
    <dgm:cxn modelId="{DF3CE40E-CBED-4329-B9A6-68A9259AFE50}" type="presParOf" srcId="{A1A85209-7AE1-4A9F-9FF8-367C6BACDE09}" destId="{5DE25B2A-5A4D-4FA9-82E4-B6375F00C7A3}" srcOrd="0" destOrd="0" presId="urn:microsoft.com/office/officeart/2005/8/layout/hierarchy2"/>
    <dgm:cxn modelId="{B9274A15-B4FF-45F1-BEAA-55FF37D19595}" type="presParOf" srcId="{A1A85209-7AE1-4A9F-9FF8-367C6BACDE09}" destId="{5565891E-1921-4E5C-AA0A-60BFB63DEFA5}" srcOrd="1" destOrd="0" presId="urn:microsoft.com/office/officeart/2005/8/layout/hierarchy2"/>
    <dgm:cxn modelId="{70AEC98B-1239-4A4B-9DDA-C3152914A42D}" type="presParOf" srcId="{3C3DE564-17D0-4668-AC14-263AE564F82A}" destId="{8AF9FF8A-4441-4923-AEB2-38F18E14C39E}" srcOrd="2" destOrd="0" presId="urn:microsoft.com/office/officeart/2005/8/layout/hierarchy2"/>
    <dgm:cxn modelId="{76F7F671-115B-48A1-A28D-499E0599347D}" type="presParOf" srcId="{8AF9FF8A-4441-4923-AEB2-38F18E14C39E}" destId="{BB87675D-AB66-44DD-8B92-5E756FD52ED1}" srcOrd="0" destOrd="0" presId="urn:microsoft.com/office/officeart/2005/8/layout/hierarchy2"/>
    <dgm:cxn modelId="{45F41DC2-BB84-4963-B051-C917DD412695}" type="presParOf" srcId="{3C3DE564-17D0-4668-AC14-263AE564F82A}" destId="{D975C63F-716D-4952-8BF5-5BE1E96C0185}" srcOrd="3" destOrd="0" presId="urn:microsoft.com/office/officeart/2005/8/layout/hierarchy2"/>
    <dgm:cxn modelId="{C059DEBB-C9AA-465E-A7DB-5A0CE7C69655}" type="presParOf" srcId="{D975C63F-716D-4952-8BF5-5BE1E96C0185}" destId="{1D4C6901-1149-4761-9BC1-3A9BAFF6302B}" srcOrd="0" destOrd="0" presId="urn:microsoft.com/office/officeart/2005/8/layout/hierarchy2"/>
    <dgm:cxn modelId="{923CDD4E-6A21-4EC4-B306-17A4416F7F38}" type="presParOf" srcId="{D975C63F-716D-4952-8BF5-5BE1E96C0185}" destId="{8974CBC3-89A7-4EDB-9EE0-679E862DD82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4AA957-1918-4510-8CED-C6C6AF17E93E}" type="doc">
      <dgm:prSet loTypeId="urn:microsoft.com/office/officeart/2005/8/layout/hierarchy2" loCatId="hierarchy" qsTypeId="urn:microsoft.com/office/officeart/2005/8/quickstyle/simple5" qsCatId="simple" csTypeId="urn:microsoft.com/office/officeart/2005/8/colors/colorful5" csCatId="colorful" phldr="1"/>
      <dgm:spPr/>
      <dgm:t>
        <a:bodyPr/>
        <a:lstStyle/>
        <a:p>
          <a:endParaRPr lang="en-US"/>
        </a:p>
      </dgm:t>
    </dgm:pt>
    <dgm:pt modelId="{485075D8-2671-4BD1-85F7-E0248AB5BE91}">
      <dgm:prSet phldrT="[Text]" custT="1"/>
      <dgm:spPr>
        <a:solidFill>
          <a:srgbClr val="FFC732"/>
        </a:solidFill>
      </dgm:spPr>
      <dgm:t>
        <a:bodyPr/>
        <a:lstStyle/>
        <a:p>
          <a:r>
            <a:rPr lang="en-US" sz="2400" b="1" cap="none" spc="0" dirty="0" smtClean="0">
              <a:ln w="0"/>
              <a:solidFill>
                <a:schemeClr val="tx1"/>
              </a:solidFill>
              <a:effectLst/>
            </a:rPr>
            <a:t>Lasso Solvers</a:t>
          </a:r>
          <a:endParaRPr lang="en-US" sz="2400" b="1" cap="none" spc="0" dirty="0">
            <a:ln w="0"/>
            <a:solidFill>
              <a:schemeClr val="tx1"/>
            </a:solidFill>
            <a:effectLst/>
          </a:endParaRPr>
        </a:p>
      </dgm:t>
    </dgm:pt>
    <dgm:pt modelId="{A86E4E8B-85EC-4882-85F1-475823209601}" type="par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C6B30318-75A9-42A2-A90A-E6E76029A4BE}" type="sib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28E50DF1-CA1B-4C3F-B781-75821529762F}">
      <dgm:prSet phldrT="[Text]" custT="1"/>
      <dgm:spPr>
        <a:solidFill>
          <a:srgbClr val="7CB754"/>
        </a:solidFill>
      </dgm:spPr>
      <dgm:t>
        <a:bodyPr/>
        <a:lstStyle/>
        <a:p>
          <a:r>
            <a:rPr lang="en-US" sz="2400" b="1" cap="none" spc="0" dirty="0" smtClean="0">
              <a:ln w="0"/>
              <a:solidFill>
                <a:schemeClr val="tx1"/>
              </a:solidFill>
              <a:effectLst/>
            </a:rPr>
            <a:t>Deterministic Solvers</a:t>
          </a:r>
          <a:endParaRPr lang="en-US" sz="2400" b="1" cap="none" spc="0" dirty="0">
            <a:ln w="0"/>
            <a:solidFill>
              <a:schemeClr val="tx1"/>
            </a:solidFill>
            <a:effectLst/>
          </a:endParaRPr>
        </a:p>
      </dgm:t>
    </dgm:pt>
    <dgm:pt modelId="{19711189-9531-4724-B322-0BD28A4AD73D}" type="parTrans" cxnId="{BDE21897-D26B-40E7-B476-434C1245920C}">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41E55373-3E3E-4C77-82DE-DBBAA2C84A11}" type="sibTrans" cxnId="{BDE21897-D26B-40E7-B476-434C1245920C}">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A0F440E8-81FF-4648-9D1B-D20D7A9CEAE9}">
      <dgm:prSet phldrT="[Text]" custT="1"/>
      <dgm:spPr>
        <a:solidFill>
          <a:srgbClr val="498FCF"/>
        </a:solidFill>
      </dgm:spPr>
      <dgm:t>
        <a:bodyPr/>
        <a:lstStyle/>
        <a:p>
          <a:r>
            <a:rPr lang="en-US" sz="2400" b="1" cap="none" spc="0" dirty="0" smtClean="0">
              <a:ln w="0"/>
              <a:solidFill>
                <a:schemeClr val="tx1"/>
              </a:solidFill>
              <a:effectLst/>
            </a:rPr>
            <a:t>First Order Methods</a:t>
          </a:r>
          <a:endParaRPr lang="en-US" sz="2400" b="1" cap="none" spc="0" dirty="0">
            <a:ln w="0"/>
            <a:solidFill>
              <a:schemeClr val="tx1"/>
            </a:solidFill>
            <a:effectLst/>
          </a:endParaRPr>
        </a:p>
      </dgm:t>
    </dgm:pt>
    <dgm:pt modelId="{DD735349-07D0-4F45-82F9-651857D2986B}" type="parTrans" cxnId="{C7FCF62E-1466-40BB-9CBB-6F387BC46E5F}">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DE4AB251-7B70-47DB-BA2D-B187D320A446}" type="sibTrans" cxnId="{C7FCF62E-1466-40BB-9CBB-6F387BC46E5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37D3E63A-858C-4B09-ABA3-972BB3A44E9D}">
      <dgm:prSet phldrT="[Text]" custT="1"/>
      <dgm:spPr>
        <a:solidFill>
          <a:srgbClr val="498FCF"/>
        </a:solidFill>
      </dgm:spPr>
      <dgm:t>
        <a:bodyPr/>
        <a:lstStyle/>
        <a:p>
          <a:r>
            <a:rPr lang="en-US" sz="2400" b="1" cap="none" spc="0" smtClean="0">
              <a:ln w="0"/>
              <a:solidFill>
                <a:schemeClr val="tx1"/>
              </a:solidFill>
              <a:effectLst/>
            </a:rPr>
            <a:t>Second Order Methods</a:t>
          </a:r>
          <a:endParaRPr lang="en-US" sz="2400" b="1" cap="none" spc="0" dirty="0">
            <a:ln w="0"/>
            <a:solidFill>
              <a:schemeClr val="tx1"/>
            </a:solidFill>
            <a:effectLst/>
          </a:endParaRPr>
        </a:p>
      </dgm:t>
    </dgm:pt>
    <dgm:pt modelId="{3F5505BE-AD1B-46EE-BF14-EAB7AB9A5B8B}" type="parTrans" cxnId="{AA7E85D9-4A95-4387-A8B7-3BAEF7567731}">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D48C83FD-7078-4A52-A747-639223BF4F94}" type="sibTrans" cxnId="{AA7E85D9-4A95-4387-A8B7-3BAEF7567731}">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58F9ABF2-47CE-411B-AD43-17B575204951}">
      <dgm:prSet phldrT="[Text]" custT="1"/>
      <dgm:spPr>
        <a:solidFill>
          <a:srgbClr val="7CB754"/>
        </a:solidFill>
      </dgm:spPr>
      <dgm:t>
        <a:bodyPr/>
        <a:lstStyle/>
        <a:p>
          <a:r>
            <a:rPr lang="en-US" sz="2400" b="1" cap="none" spc="0" smtClean="0">
              <a:ln w="0"/>
              <a:solidFill>
                <a:schemeClr val="tx1"/>
              </a:solidFill>
              <a:effectLst/>
            </a:rPr>
            <a:t>Randomized Solvers</a:t>
          </a:r>
          <a:endParaRPr lang="en-US" sz="2400" b="1" cap="none" spc="0" dirty="0">
            <a:ln w="0"/>
            <a:solidFill>
              <a:schemeClr val="tx1"/>
            </a:solidFill>
            <a:effectLst/>
          </a:endParaRPr>
        </a:p>
      </dgm:t>
    </dgm:pt>
    <dgm:pt modelId="{30B20EE0-A66A-4E11-90F6-11DC35342443}" type="parTrans" cxnId="{F6AD680B-2FD1-43CF-BE1B-AF13AD68F2B9}">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D774F938-D6C9-4EE5-833D-AFB2349797E5}" type="sibTrans" cxnId="{F6AD680B-2FD1-43CF-BE1B-AF13AD68F2B9}">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9AE8F925-AD83-43B8-855F-A691E5610456}" type="pres">
      <dgm:prSet presAssocID="{054AA957-1918-4510-8CED-C6C6AF17E93E}" presName="diagram" presStyleCnt="0">
        <dgm:presLayoutVars>
          <dgm:chPref val="1"/>
          <dgm:dir/>
          <dgm:animOne val="branch"/>
          <dgm:animLvl val="lvl"/>
          <dgm:resizeHandles val="exact"/>
        </dgm:presLayoutVars>
      </dgm:prSet>
      <dgm:spPr/>
      <dgm:t>
        <a:bodyPr/>
        <a:lstStyle/>
        <a:p>
          <a:endParaRPr lang="en-US"/>
        </a:p>
      </dgm:t>
    </dgm:pt>
    <dgm:pt modelId="{819FDD1D-6140-4BE9-9351-2AB4F110FD0B}" type="pres">
      <dgm:prSet presAssocID="{485075D8-2671-4BD1-85F7-E0248AB5BE91}" presName="root1" presStyleCnt="0"/>
      <dgm:spPr/>
    </dgm:pt>
    <dgm:pt modelId="{175F2250-BE52-49B9-A14E-A29B0C61969C}" type="pres">
      <dgm:prSet presAssocID="{485075D8-2671-4BD1-85F7-E0248AB5BE91}" presName="LevelOneTextNode" presStyleLbl="node0" presStyleIdx="0" presStyleCnt="1">
        <dgm:presLayoutVars>
          <dgm:chPref val="3"/>
        </dgm:presLayoutVars>
      </dgm:prSet>
      <dgm:spPr/>
      <dgm:t>
        <a:bodyPr/>
        <a:lstStyle/>
        <a:p>
          <a:endParaRPr lang="en-US"/>
        </a:p>
      </dgm:t>
    </dgm:pt>
    <dgm:pt modelId="{3C3DE564-17D0-4668-AC14-263AE564F82A}" type="pres">
      <dgm:prSet presAssocID="{485075D8-2671-4BD1-85F7-E0248AB5BE91}" presName="level2hierChild" presStyleCnt="0"/>
      <dgm:spPr/>
    </dgm:pt>
    <dgm:pt modelId="{F4ABD018-73D5-4645-ABFF-E8800D6DBB03}" type="pres">
      <dgm:prSet presAssocID="{19711189-9531-4724-B322-0BD28A4AD73D}" presName="conn2-1" presStyleLbl="parChTrans1D2" presStyleIdx="0" presStyleCnt="2"/>
      <dgm:spPr/>
      <dgm:t>
        <a:bodyPr/>
        <a:lstStyle/>
        <a:p>
          <a:endParaRPr lang="en-US"/>
        </a:p>
      </dgm:t>
    </dgm:pt>
    <dgm:pt modelId="{59395481-434D-40AE-B4D0-48F5C57F8C40}" type="pres">
      <dgm:prSet presAssocID="{19711189-9531-4724-B322-0BD28A4AD73D}" presName="connTx" presStyleLbl="parChTrans1D2" presStyleIdx="0" presStyleCnt="2"/>
      <dgm:spPr/>
      <dgm:t>
        <a:bodyPr/>
        <a:lstStyle/>
        <a:p>
          <a:endParaRPr lang="en-US"/>
        </a:p>
      </dgm:t>
    </dgm:pt>
    <dgm:pt modelId="{A1A85209-7AE1-4A9F-9FF8-367C6BACDE09}" type="pres">
      <dgm:prSet presAssocID="{28E50DF1-CA1B-4C3F-B781-75821529762F}" presName="root2" presStyleCnt="0"/>
      <dgm:spPr/>
    </dgm:pt>
    <dgm:pt modelId="{5DE25B2A-5A4D-4FA9-82E4-B6375F00C7A3}" type="pres">
      <dgm:prSet presAssocID="{28E50DF1-CA1B-4C3F-B781-75821529762F}" presName="LevelTwoTextNode" presStyleLbl="node2" presStyleIdx="0" presStyleCnt="2" custLinFactNeighborX="-11968" custLinFactNeighborY="-61346">
        <dgm:presLayoutVars>
          <dgm:chPref val="3"/>
        </dgm:presLayoutVars>
      </dgm:prSet>
      <dgm:spPr/>
      <dgm:t>
        <a:bodyPr/>
        <a:lstStyle/>
        <a:p>
          <a:endParaRPr lang="en-US"/>
        </a:p>
      </dgm:t>
    </dgm:pt>
    <dgm:pt modelId="{5565891E-1921-4E5C-AA0A-60BFB63DEFA5}" type="pres">
      <dgm:prSet presAssocID="{28E50DF1-CA1B-4C3F-B781-75821529762F}" presName="level3hierChild" presStyleCnt="0"/>
      <dgm:spPr/>
    </dgm:pt>
    <dgm:pt modelId="{4530FC70-E2D5-408E-A69E-F3E814B68629}" type="pres">
      <dgm:prSet presAssocID="{DD735349-07D0-4F45-82F9-651857D2986B}" presName="conn2-1" presStyleLbl="parChTrans1D3" presStyleIdx="0" presStyleCnt="2"/>
      <dgm:spPr/>
      <dgm:t>
        <a:bodyPr/>
        <a:lstStyle/>
        <a:p>
          <a:endParaRPr lang="en-US"/>
        </a:p>
      </dgm:t>
    </dgm:pt>
    <dgm:pt modelId="{3F0D8BB0-5EEC-4370-807D-4DA623BB21C0}" type="pres">
      <dgm:prSet presAssocID="{DD735349-07D0-4F45-82F9-651857D2986B}" presName="connTx" presStyleLbl="parChTrans1D3" presStyleIdx="0" presStyleCnt="2"/>
      <dgm:spPr/>
      <dgm:t>
        <a:bodyPr/>
        <a:lstStyle/>
        <a:p>
          <a:endParaRPr lang="en-US"/>
        </a:p>
      </dgm:t>
    </dgm:pt>
    <dgm:pt modelId="{49948424-17DB-44E6-A72B-07CC9D4BD3CD}" type="pres">
      <dgm:prSet presAssocID="{A0F440E8-81FF-4648-9D1B-D20D7A9CEAE9}" presName="root2" presStyleCnt="0"/>
      <dgm:spPr/>
    </dgm:pt>
    <dgm:pt modelId="{BC4AC168-8D69-4619-AABD-F43E8A1A5568}" type="pres">
      <dgm:prSet presAssocID="{A0F440E8-81FF-4648-9D1B-D20D7A9CEAE9}" presName="LevelTwoTextNode" presStyleLbl="node3" presStyleIdx="0" presStyleCnt="2" custLinFactNeighborX="-23192" custLinFactNeighborY="-82426">
        <dgm:presLayoutVars>
          <dgm:chPref val="3"/>
        </dgm:presLayoutVars>
      </dgm:prSet>
      <dgm:spPr/>
      <dgm:t>
        <a:bodyPr/>
        <a:lstStyle/>
        <a:p>
          <a:endParaRPr lang="en-US"/>
        </a:p>
      </dgm:t>
    </dgm:pt>
    <dgm:pt modelId="{B97DDAB2-5AAF-4771-8E94-C7538D5A0331}" type="pres">
      <dgm:prSet presAssocID="{A0F440E8-81FF-4648-9D1B-D20D7A9CEAE9}" presName="level3hierChild" presStyleCnt="0"/>
      <dgm:spPr/>
    </dgm:pt>
    <dgm:pt modelId="{759BB5B1-DE23-4689-8B03-FC8B904CF129}" type="pres">
      <dgm:prSet presAssocID="{3F5505BE-AD1B-46EE-BF14-EAB7AB9A5B8B}" presName="conn2-1" presStyleLbl="parChTrans1D3" presStyleIdx="1" presStyleCnt="2"/>
      <dgm:spPr/>
      <dgm:t>
        <a:bodyPr/>
        <a:lstStyle/>
        <a:p>
          <a:endParaRPr lang="en-US"/>
        </a:p>
      </dgm:t>
    </dgm:pt>
    <dgm:pt modelId="{42A9C8D1-BF06-42D0-9135-A46CF169D0E2}" type="pres">
      <dgm:prSet presAssocID="{3F5505BE-AD1B-46EE-BF14-EAB7AB9A5B8B}" presName="connTx" presStyleLbl="parChTrans1D3" presStyleIdx="1" presStyleCnt="2"/>
      <dgm:spPr/>
      <dgm:t>
        <a:bodyPr/>
        <a:lstStyle/>
        <a:p>
          <a:endParaRPr lang="en-US"/>
        </a:p>
      </dgm:t>
    </dgm:pt>
    <dgm:pt modelId="{81540CE4-5A84-4267-92ED-756B542F576D}" type="pres">
      <dgm:prSet presAssocID="{37D3E63A-858C-4B09-ABA3-972BB3A44E9D}" presName="root2" presStyleCnt="0"/>
      <dgm:spPr/>
    </dgm:pt>
    <dgm:pt modelId="{77DE2E27-5778-4567-B154-51559FF18BAB}" type="pres">
      <dgm:prSet presAssocID="{37D3E63A-858C-4B09-ABA3-972BB3A44E9D}" presName="LevelTwoTextNode" presStyleLbl="node3" presStyleIdx="1" presStyleCnt="2" custLinFactNeighborX="-26185" custLinFactNeighborY="62849">
        <dgm:presLayoutVars>
          <dgm:chPref val="3"/>
        </dgm:presLayoutVars>
      </dgm:prSet>
      <dgm:spPr/>
      <dgm:t>
        <a:bodyPr/>
        <a:lstStyle/>
        <a:p>
          <a:endParaRPr lang="en-US"/>
        </a:p>
      </dgm:t>
    </dgm:pt>
    <dgm:pt modelId="{9B88185D-DB2B-4448-9FF5-B4CDF5CCBC7C}" type="pres">
      <dgm:prSet presAssocID="{37D3E63A-858C-4B09-ABA3-972BB3A44E9D}" presName="level3hierChild" presStyleCnt="0"/>
      <dgm:spPr/>
    </dgm:pt>
    <dgm:pt modelId="{8AF9FF8A-4441-4923-AEB2-38F18E14C39E}" type="pres">
      <dgm:prSet presAssocID="{30B20EE0-A66A-4E11-90F6-11DC35342443}" presName="conn2-1" presStyleLbl="parChTrans1D2" presStyleIdx="1" presStyleCnt="2"/>
      <dgm:spPr/>
      <dgm:t>
        <a:bodyPr/>
        <a:lstStyle/>
        <a:p>
          <a:endParaRPr lang="en-US"/>
        </a:p>
      </dgm:t>
    </dgm:pt>
    <dgm:pt modelId="{BB87675D-AB66-44DD-8B92-5E756FD52ED1}" type="pres">
      <dgm:prSet presAssocID="{30B20EE0-A66A-4E11-90F6-11DC35342443}" presName="connTx" presStyleLbl="parChTrans1D2" presStyleIdx="1" presStyleCnt="2"/>
      <dgm:spPr/>
      <dgm:t>
        <a:bodyPr/>
        <a:lstStyle/>
        <a:p>
          <a:endParaRPr lang="en-US"/>
        </a:p>
      </dgm:t>
    </dgm:pt>
    <dgm:pt modelId="{D975C63F-716D-4952-8BF5-5BE1E96C0185}" type="pres">
      <dgm:prSet presAssocID="{58F9ABF2-47CE-411B-AD43-17B575204951}" presName="root2" presStyleCnt="0"/>
      <dgm:spPr/>
    </dgm:pt>
    <dgm:pt modelId="{1D4C6901-1149-4761-9BC1-3A9BAFF6302B}" type="pres">
      <dgm:prSet presAssocID="{58F9ABF2-47CE-411B-AD43-17B575204951}" presName="LevelTwoTextNode" presStyleLbl="node2" presStyleIdx="1" presStyleCnt="2" custLinFactNeighborX="-11968" custLinFactNeighborY="82295">
        <dgm:presLayoutVars>
          <dgm:chPref val="3"/>
        </dgm:presLayoutVars>
      </dgm:prSet>
      <dgm:spPr/>
      <dgm:t>
        <a:bodyPr/>
        <a:lstStyle/>
        <a:p>
          <a:endParaRPr lang="en-US"/>
        </a:p>
      </dgm:t>
    </dgm:pt>
    <dgm:pt modelId="{8974CBC3-89A7-4EDB-9EE0-679E862DD825}" type="pres">
      <dgm:prSet presAssocID="{58F9ABF2-47CE-411B-AD43-17B575204951}" presName="level3hierChild" presStyleCnt="0"/>
      <dgm:spPr/>
    </dgm:pt>
  </dgm:ptLst>
  <dgm:cxnLst>
    <dgm:cxn modelId="{DEE5E5E0-5191-4F65-A4AC-DD8E11AA62E3}" type="presOf" srcId="{054AA957-1918-4510-8CED-C6C6AF17E93E}" destId="{9AE8F925-AD83-43B8-855F-A691E5610456}" srcOrd="0" destOrd="0" presId="urn:microsoft.com/office/officeart/2005/8/layout/hierarchy2"/>
    <dgm:cxn modelId="{C7FCF62E-1466-40BB-9CBB-6F387BC46E5F}" srcId="{28E50DF1-CA1B-4C3F-B781-75821529762F}" destId="{A0F440E8-81FF-4648-9D1B-D20D7A9CEAE9}" srcOrd="0" destOrd="0" parTransId="{DD735349-07D0-4F45-82F9-651857D2986B}" sibTransId="{DE4AB251-7B70-47DB-BA2D-B187D320A446}"/>
    <dgm:cxn modelId="{45E8700E-B5FF-424A-8AF5-36F514F56F9A}" type="presOf" srcId="{A0F440E8-81FF-4648-9D1B-D20D7A9CEAE9}" destId="{BC4AC168-8D69-4619-AABD-F43E8A1A5568}" srcOrd="0" destOrd="0" presId="urn:microsoft.com/office/officeart/2005/8/layout/hierarchy2"/>
    <dgm:cxn modelId="{EE41CA31-DCF6-40C5-A1C1-47B5029334AC}" type="presOf" srcId="{30B20EE0-A66A-4E11-90F6-11DC35342443}" destId="{8AF9FF8A-4441-4923-AEB2-38F18E14C39E}" srcOrd="0" destOrd="0" presId="urn:microsoft.com/office/officeart/2005/8/layout/hierarchy2"/>
    <dgm:cxn modelId="{A7DE5139-4AC5-41D6-8DE3-F4F6933CC3EB}" type="presOf" srcId="{3F5505BE-AD1B-46EE-BF14-EAB7AB9A5B8B}" destId="{759BB5B1-DE23-4689-8B03-FC8B904CF129}" srcOrd="0" destOrd="0" presId="urn:microsoft.com/office/officeart/2005/8/layout/hierarchy2"/>
    <dgm:cxn modelId="{F6AD680B-2FD1-43CF-BE1B-AF13AD68F2B9}" srcId="{485075D8-2671-4BD1-85F7-E0248AB5BE91}" destId="{58F9ABF2-47CE-411B-AD43-17B575204951}" srcOrd="1" destOrd="0" parTransId="{30B20EE0-A66A-4E11-90F6-11DC35342443}" sibTransId="{D774F938-D6C9-4EE5-833D-AFB2349797E5}"/>
    <dgm:cxn modelId="{2CDF68EC-3D2E-4A78-A8A9-663A33A1B2B2}" type="presOf" srcId="{DD735349-07D0-4F45-82F9-651857D2986B}" destId="{3F0D8BB0-5EEC-4370-807D-4DA623BB21C0}" srcOrd="1" destOrd="0" presId="urn:microsoft.com/office/officeart/2005/8/layout/hierarchy2"/>
    <dgm:cxn modelId="{795B37D2-3DE5-4978-8CA3-D0FB2B4BA105}" type="presOf" srcId="{37D3E63A-858C-4B09-ABA3-972BB3A44E9D}" destId="{77DE2E27-5778-4567-B154-51559FF18BAB}" srcOrd="0" destOrd="0" presId="urn:microsoft.com/office/officeart/2005/8/layout/hierarchy2"/>
    <dgm:cxn modelId="{4EA2E9E4-8ABD-4E9D-B96E-9E25E704924D}" type="presOf" srcId="{58F9ABF2-47CE-411B-AD43-17B575204951}" destId="{1D4C6901-1149-4761-9BC1-3A9BAFF6302B}" srcOrd="0" destOrd="0" presId="urn:microsoft.com/office/officeart/2005/8/layout/hierarchy2"/>
    <dgm:cxn modelId="{AA7E85D9-4A95-4387-A8B7-3BAEF7567731}" srcId="{28E50DF1-CA1B-4C3F-B781-75821529762F}" destId="{37D3E63A-858C-4B09-ABA3-972BB3A44E9D}" srcOrd="1" destOrd="0" parTransId="{3F5505BE-AD1B-46EE-BF14-EAB7AB9A5B8B}" sibTransId="{D48C83FD-7078-4A52-A747-639223BF4F94}"/>
    <dgm:cxn modelId="{0D5A4596-CC39-4BF5-891E-A90E59E1BD23}" type="presOf" srcId="{3F5505BE-AD1B-46EE-BF14-EAB7AB9A5B8B}" destId="{42A9C8D1-BF06-42D0-9135-A46CF169D0E2}" srcOrd="1" destOrd="0" presId="urn:microsoft.com/office/officeart/2005/8/layout/hierarchy2"/>
    <dgm:cxn modelId="{FF06F793-17AA-4EE0-9883-BAA0B5977852}" type="presOf" srcId="{28E50DF1-CA1B-4C3F-B781-75821529762F}" destId="{5DE25B2A-5A4D-4FA9-82E4-B6375F00C7A3}" srcOrd="0" destOrd="0" presId="urn:microsoft.com/office/officeart/2005/8/layout/hierarchy2"/>
    <dgm:cxn modelId="{D0D51288-B321-4031-978D-9269FF4C6253}" type="presOf" srcId="{DD735349-07D0-4F45-82F9-651857D2986B}" destId="{4530FC70-E2D5-408E-A69E-F3E814B68629}" srcOrd="0" destOrd="0" presId="urn:microsoft.com/office/officeart/2005/8/layout/hierarchy2"/>
    <dgm:cxn modelId="{30AE6C9C-9CF6-4C00-834E-4303D7902717}" type="presOf" srcId="{485075D8-2671-4BD1-85F7-E0248AB5BE91}" destId="{175F2250-BE52-49B9-A14E-A29B0C61969C}" srcOrd="0" destOrd="0" presId="urn:microsoft.com/office/officeart/2005/8/layout/hierarchy2"/>
    <dgm:cxn modelId="{557953D9-F3B1-4007-A795-B5E69003B50F}" srcId="{054AA957-1918-4510-8CED-C6C6AF17E93E}" destId="{485075D8-2671-4BD1-85F7-E0248AB5BE91}" srcOrd="0" destOrd="0" parTransId="{A86E4E8B-85EC-4882-85F1-475823209601}" sibTransId="{C6B30318-75A9-42A2-A90A-E6E76029A4BE}"/>
    <dgm:cxn modelId="{17F70239-0E8B-47F8-AD20-D024685BAF40}" type="presOf" srcId="{30B20EE0-A66A-4E11-90F6-11DC35342443}" destId="{BB87675D-AB66-44DD-8B92-5E756FD52ED1}" srcOrd="1" destOrd="0" presId="urn:microsoft.com/office/officeart/2005/8/layout/hierarchy2"/>
    <dgm:cxn modelId="{69970CCC-3CEC-453C-852A-0B76EBDDAD13}" type="presOf" srcId="{19711189-9531-4724-B322-0BD28A4AD73D}" destId="{59395481-434D-40AE-B4D0-48F5C57F8C40}" srcOrd="1" destOrd="0" presId="urn:microsoft.com/office/officeart/2005/8/layout/hierarchy2"/>
    <dgm:cxn modelId="{BDE21897-D26B-40E7-B476-434C1245920C}" srcId="{485075D8-2671-4BD1-85F7-E0248AB5BE91}" destId="{28E50DF1-CA1B-4C3F-B781-75821529762F}" srcOrd="0" destOrd="0" parTransId="{19711189-9531-4724-B322-0BD28A4AD73D}" sibTransId="{41E55373-3E3E-4C77-82DE-DBBAA2C84A11}"/>
    <dgm:cxn modelId="{FEDFED99-B112-4E4E-A20F-7D6B690D31D0}" type="presOf" srcId="{19711189-9531-4724-B322-0BD28A4AD73D}" destId="{F4ABD018-73D5-4645-ABFF-E8800D6DBB03}" srcOrd="0" destOrd="0" presId="urn:microsoft.com/office/officeart/2005/8/layout/hierarchy2"/>
    <dgm:cxn modelId="{969C867A-736B-47C2-8B7B-5222A464284B}" type="presParOf" srcId="{9AE8F925-AD83-43B8-855F-A691E5610456}" destId="{819FDD1D-6140-4BE9-9351-2AB4F110FD0B}" srcOrd="0" destOrd="0" presId="urn:microsoft.com/office/officeart/2005/8/layout/hierarchy2"/>
    <dgm:cxn modelId="{BE82A123-50DC-4AB4-9BF9-DE662AE0EA9D}" type="presParOf" srcId="{819FDD1D-6140-4BE9-9351-2AB4F110FD0B}" destId="{175F2250-BE52-49B9-A14E-A29B0C61969C}" srcOrd="0" destOrd="0" presId="urn:microsoft.com/office/officeart/2005/8/layout/hierarchy2"/>
    <dgm:cxn modelId="{C3458449-F586-47B5-9FD6-A598CDF12B60}" type="presParOf" srcId="{819FDD1D-6140-4BE9-9351-2AB4F110FD0B}" destId="{3C3DE564-17D0-4668-AC14-263AE564F82A}" srcOrd="1" destOrd="0" presId="urn:microsoft.com/office/officeart/2005/8/layout/hierarchy2"/>
    <dgm:cxn modelId="{C4B72628-1FE0-46FD-A7B6-5B5720B4D63B}" type="presParOf" srcId="{3C3DE564-17D0-4668-AC14-263AE564F82A}" destId="{F4ABD018-73D5-4645-ABFF-E8800D6DBB03}" srcOrd="0" destOrd="0" presId="urn:microsoft.com/office/officeart/2005/8/layout/hierarchy2"/>
    <dgm:cxn modelId="{50F595F8-A965-4481-90E4-749DD4E28E3D}" type="presParOf" srcId="{F4ABD018-73D5-4645-ABFF-E8800D6DBB03}" destId="{59395481-434D-40AE-B4D0-48F5C57F8C40}" srcOrd="0" destOrd="0" presId="urn:microsoft.com/office/officeart/2005/8/layout/hierarchy2"/>
    <dgm:cxn modelId="{212D3275-0A1A-4A0B-9557-0CF2E5F8297A}" type="presParOf" srcId="{3C3DE564-17D0-4668-AC14-263AE564F82A}" destId="{A1A85209-7AE1-4A9F-9FF8-367C6BACDE09}" srcOrd="1" destOrd="0" presId="urn:microsoft.com/office/officeart/2005/8/layout/hierarchy2"/>
    <dgm:cxn modelId="{8548B5BB-2506-4F4A-A121-A6223E8537D8}" type="presParOf" srcId="{A1A85209-7AE1-4A9F-9FF8-367C6BACDE09}" destId="{5DE25B2A-5A4D-4FA9-82E4-B6375F00C7A3}" srcOrd="0" destOrd="0" presId="urn:microsoft.com/office/officeart/2005/8/layout/hierarchy2"/>
    <dgm:cxn modelId="{F3F79BFF-A351-4AE3-9013-82DE032C85DF}" type="presParOf" srcId="{A1A85209-7AE1-4A9F-9FF8-367C6BACDE09}" destId="{5565891E-1921-4E5C-AA0A-60BFB63DEFA5}" srcOrd="1" destOrd="0" presId="urn:microsoft.com/office/officeart/2005/8/layout/hierarchy2"/>
    <dgm:cxn modelId="{ACC25C52-6735-47F3-8C69-2F6342FD8598}" type="presParOf" srcId="{5565891E-1921-4E5C-AA0A-60BFB63DEFA5}" destId="{4530FC70-E2D5-408E-A69E-F3E814B68629}" srcOrd="0" destOrd="0" presId="urn:microsoft.com/office/officeart/2005/8/layout/hierarchy2"/>
    <dgm:cxn modelId="{36192756-071E-4A7B-B215-26F024DAFD3B}" type="presParOf" srcId="{4530FC70-E2D5-408E-A69E-F3E814B68629}" destId="{3F0D8BB0-5EEC-4370-807D-4DA623BB21C0}" srcOrd="0" destOrd="0" presId="urn:microsoft.com/office/officeart/2005/8/layout/hierarchy2"/>
    <dgm:cxn modelId="{FBD2CB71-E5BE-45EA-B1F9-E9A54FC168C6}" type="presParOf" srcId="{5565891E-1921-4E5C-AA0A-60BFB63DEFA5}" destId="{49948424-17DB-44E6-A72B-07CC9D4BD3CD}" srcOrd="1" destOrd="0" presId="urn:microsoft.com/office/officeart/2005/8/layout/hierarchy2"/>
    <dgm:cxn modelId="{7CFB1BDC-53DB-416F-891D-3FC64EE3D4ED}" type="presParOf" srcId="{49948424-17DB-44E6-A72B-07CC9D4BD3CD}" destId="{BC4AC168-8D69-4619-AABD-F43E8A1A5568}" srcOrd="0" destOrd="0" presId="urn:microsoft.com/office/officeart/2005/8/layout/hierarchy2"/>
    <dgm:cxn modelId="{9B6AC338-8183-4C39-8DB3-46FE21F69641}" type="presParOf" srcId="{49948424-17DB-44E6-A72B-07CC9D4BD3CD}" destId="{B97DDAB2-5AAF-4771-8E94-C7538D5A0331}" srcOrd="1" destOrd="0" presId="urn:microsoft.com/office/officeart/2005/8/layout/hierarchy2"/>
    <dgm:cxn modelId="{AD0D05D6-ACD6-47D0-B31C-DD07262B8596}" type="presParOf" srcId="{5565891E-1921-4E5C-AA0A-60BFB63DEFA5}" destId="{759BB5B1-DE23-4689-8B03-FC8B904CF129}" srcOrd="2" destOrd="0" presId="urn:microsoft.com/office/officeart/2005/8/layout/hierarchy2"/>
    <dgm:cxn modelId="{B7320FFD-C81D-4030-86E8-E26F32DF40C5}" type="presParOf" srcId="{759BB5B1-DE23-4689-8B03-FC8B904CF129}" destId="{42A9C8D1-BF06-42D0-9135-A46CF169D0E2}" srcOrd="0" destOrd="0" presId="urn:microsoft.com/office/officeart/2005/8/layout/hierarchy2"/>
    <dgm:cxn modelId="{DA3F677A-3271-475A-ACA1-F06A247B0CC4}" type="presParOf" srcId="{5565891E-1921-4E5C-AA0A-60BFB63DEFA5}" destId="{81540CE4-5A84-4267-92ED-756B542F576D}" srcOrd="3" destOrd="0" presId="urn:microsoft.com/office/officeart/2005/8/layout/hierarchy2"/>
    <dgm:cxn modelId="{A01674FD-3D67-43DF-B9A4-2A9EF03D7F7E}" type="presParOf" srcId="{81540CE4-5A84-4267-92ED-756B542F576D}" destId="{77DE2E27-5778-4567-B154-51559FF18BAB}" srcOrd="0" destOrd="0" presId="urn:microsoft.com/office/officeart/2005/8/layout/hierarchy2"/>
    <dgm:cxn modelId="{8E3B93F6-4C23-402B-8A87-79D044D01EB1}" type="presParOf" srcId="{81540CE4-5A84-4267-92ED-756B542F576D}" destId="{9B88185D-DB2B-4448-9FF5-B4CDF5CCBC7C}" srcOrd="1" destOrd="0" presId="urn:microsoft.com/office/officeart/2005/8/layout/hierarchy2"/>
    <dgm:cxn modelId="{20A580DD-95D2-40F9-9421-364B0F39C94C}" type="presParOf" srcId="{3C3DE564-17D0-4668-AC14-263AE564F82A}" destId="{8AF9FF8A-4441-4923-AEB2-38F18E14C39E}" srcOrd="2" destOrd="0" presId="urn:microsoft.com/office/officeart/2005/8/layout/hierarchy2"/>
    <dgm:cxn modelId="{B6ADC0FC-CC70-4A44-AB7F-FC5D20D5223C}" type="presParOf" srcId="{8AF9FF8A-4441-4923-AEB2-38F18E14C39E}" destId="{BB87675D-AB66-44DD-8B92-5E756FD52ED1}" srcOrd="0" destOrd="0" presId="urn:microsoft.com/office/officeart/2005/8/layout/hierarchy2"/>
    <dgm:cxn modelId="{987299AF-83DB-434A-8532-67620A515579}" type="presParOf" srcId="{3C3DE564-17D0-4668-AC14-263AE564F82A}" destId="{D975C63F-716D-4952-8BF5-5BE1E96C0185}" srcOrd="3" destOrd="0" presId="urn:microsoft.com/office/officeart/2005/8/layout/hierarchy2"/>
    <dgm:cxn modelId="{B1967F52-7779-4661-B44E-54E4E5B21063}" type="presParOf" srcId="{D975C63F-716D-4952-8BF5-5BE1E96C0185}" destId="{1D4C6901-1149-4761-9BC1-3A9BAFF6302B}" srcOrd="0" destOrd="0" presId="urn:microsoft.com/office/officeart/2005/8/layout/hierarchy2"/>
    <dgm:cxn modelId="{6B725946-56FE-48AC-8275-7667CC90CCE1}" type="presParOf" srcId="{D975C63F-716D-4952-8BF5-5BE1E96C0185}" destId="{8974CBC3-89A7-4EDB-9EE0-679E862DD825}"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4AA957-1918-4510-8CED-C6C6AF17E93E}" type="doc">
      <dgm:prSet loTypeId="urn:microsoft.com/office/officeart/2005/8/layout/hierarchy2" loCatId="hierarchy" qsTypeId="urn:microsoft.com/office/officeart/2005/8/quickstyle/simple5" qsCatId="simple" csTypeId="urn:microsoft.com/office/officeart/2005/8/colors/colorful5" csCatId="colorful" phldr="1"/>
      <dgm:spPr/>
      <dgm:t>
        <a:bodyPr/>
        <a:lstStyle/>
        <a:p>
          <a:endParaRPr lang="en-US"/>
        </a:p>
      </dgm:t>
    </dgm:pt>
    <dgm:pt modelId="{485075D8-2671-4BD1-85F7-E0248AB5BE91}">
      <dgm:prSet phldrT="[Text]" custT="1"/>
      <dgm:spPr>
        <a:solidFill>
          <a:srgbClr val="A9A9A9"/>
        </a:solidFill>
      </dgm:spPr>
      <dgm:t>
        <a:bodyPr/>
        <a:lstStyle/>
        <a:p>
          <a:r>
            <a:rPr lang="en-US" sz="2400" b="1" cap="none" spc="0" dirty="0" smtClean="0">
              <a:ln w="0"/>
              <a:solidFill>
                <a:schemeClr val="tx1"/>
              </a:solidFill>
              <a:effectLst/>
            </a:rPr>
            <a:t>Lasso Solvers</a:t>
          </a:r>
          <a:endParaRPr lang="en-US" sz="2400" b="1" cap="none" spc="0" dirty="0">
            <a:ln w="0"/>
            <a:solidFill>
              <a:schemeClr val="tx1"/>
            </a:solidFill>
            <a:effectLst/>
          </a:endParaRPr>
        </a:p>
      </dgm:t>
    </dgm:pt>
    <dgm:pt modelId="{A86E4E8B-85EC-4882-85F1-475823209601}" type="par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C6B30318-75A9-42A2-A90A-E6E76029A4BE}" type="sib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28E50DF1-CA1B-4C3F-B781-75821529762F}">
      <dgm:prSet phldrT="[Text]" custT="1"/>
      <dgm:spPr>
        <a:solidFill>
          <a:srgbClr val="A9A9A9"/>
        </a:solidFill>
      </dgm:spPr>
      <dgm:t>
        <a:bodyPr/>
        <a:lstStyle/>
        <a:p>
          <a:r>
            <a:rPr lang="en-US" sz="2400" b="1" cap="none" spc="0" dirty="0" smtClean="0">
              <a:ln w="0"/>
              <a:solidFill>
                <a:schemeClr val="tx1"/>
              </a:solidFill>
              <a:effectLst/>
            </a:rPr>
            <a:t>Deterministic Solvers</a:t>
          </a:r>
          <a:endParaRPr lang="en-US" sz="2400" b="1" cap="none" spc="0" dirty="0">
            <a:ln w="0"/>
            <a:solidFill>
              <a:schemeClr val="tx1"/>
            </a:solidFill>
            <a:effectLst/>
          </a:endParaRPr>
        </a:p>
      </dgm:t>
    </dgm:pt>
    <dgm:pt modelId="{19711189-9531-4724-B322-0BD28A4AD73D}" type="parTrans" cxnId="{BDE21897-D26B-40E7-B476-434C1245920C}">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41E55373-3E3E-4C77-82DE-DBBAA2C84A11}" type="sibTrans" cxnId="{BDE21897-D26B-40E7-B476-434C1245920C}">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37D3E63A-858C-4B09-ABA3-972BB3A44E9D}">
      <dgm:prSet phldrT="[Text]" custT="1"/>
      <dgm:spPr>
        <a:solidFill>
          <a:srgbClr val="A9A9A9"/>
        </a:solidFill>
      </dgm:spPr>
      <dgm:t>
        <a:bodyPr/>
        <a:lstStyle/>
        <a:p>
          <a:r>
            <a:rPr lang="en-US" sz="2400" b="1" cap="none" spc="0" smtClean="0">
              <a:ln w="0"/>
              <a:solidFill>
                <a:schemeClr val="tx1"/>
              </a:solidFill>
              <a:effectLst/>
            </a:rPr>
            <a:t>Second Order Methods</a:t>
          </a:r>
          <a:endParaRPr lang="en-US" sz="2400" b="1" cap="none" spc="0" dirty="0">
            <a:ln w="0"/>
            <a:solidFill>
              <a:schemeClr val="tx1"/>
            </a:solidFill>
            <a:effectLst/>
          </a:endParaRPr>
        </a:p>
      </dgm:t>
    </dgm:pt>
    <dgm:pt modelId="{3F5505BE-AD1B-46EE-BF14-EAB7AB9A5B8B}" type="parTrans" cxnId="{AA7E85D9-4A95-4387-A8B7-3BAEF7567731}">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D48C83FD-7078-4A52-A747-639223BF4F94}" type="sibTrans" cxnId="{AA7E85D9-4A95-4387-A8B7-3BAEF7567731}">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58F9ABF2-47CE-411B-AD43-17B575204951}">
      <dgm:prSet phldrT="[Text]" custT="1"/>
      <dgm:spPr>
        <a:solidFill>
          <a:srgbClr val="A9A9A9"/>
        </a:solidFill>
      </dgm:spPr>
      <dgm:t>
        <a:bodyPr/>
        <a:lstStyle/>
        <a:p>
          <a:r>
            <a:rPr lang="en-US" sz="2400" b="1" cap="none" spc="0" smtClean="0">
              <a:ln w="0"/>
              <a:solidFill>
                <a:schemeClr val="tx1"/>
              </a:solidFill>
              <a:effectLst/>
            </a:rPr>
            <a:t>Randomized Solvers</a:t>
          </a:r>
          <a:endParaRPr lang="en-US" sz="2400" b="1" cap="none" spc="0" dirty="0">
            <a:ln w="0"/>
            <a:solidFill>
              <a:schemeClr val="tx1"/>
            </a:solidFill>
            <a:effectLst/>
          </a:endParaRPr>
        </a:p>
      </dgm:t>
    </dgm:pt>
    <dgm:pt modelId="{30B20EE0-A66A-4E11-90F6-11DC35342443}" type="parTrans" cxnId="{F6AD680B-2FD1-43CF-BE1B-AF13AD68F2B9}">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D774F938-D6C9-4EE5-833D-AFB2349797E5}" type="sibTrans" cxnId="{F6AD680B-2FD1-43CF-BE1B-AF13AD68F2B9}">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A0F440E8-81FF-4648-9D1B-D20D7A9CEAE9}">
      <dgm:prSet phldrT="[Text]" custT="1"/>
      <dgm:spPr>
        <a:solidFill>
          <a:srgbClr val="498FCF"/>
        </a:solidFill>
      </dgm:spPr>
      <dgm:t>
        <a:bodyPr/>
        <a:lstStyle/>
        <a:p>
          <a:r>
            <a:rPr lang="en-US" sz="2400" b="1" cap="none" spc="0" dirty="0" smtClean="0">
              <a:ln w="0"/>
              <a:solidFill>
                <a:schemeClr val="tx1"/>
              </a:solidFill>
              <a:effectLst/>
            </a:rPr>
            <a:t>First Order Methods</a:t>
          </a:r>
          <a:endParaRPr lang="en-US" sz="2400" b="1" cap="none" spc="0" dirty="0">
            <a:ln w="0"/>
            <a:solidFill>
              <a:schemeClr val="tx1"/>
            </a:solidFill>
            <a:effectLst/>
          </a:endParaRPr>
        </a:p>
      </dgm:t>
    </dgm:pt>
    <dgm:pt modelId="{DE4AB251-7B70-47DB-BA2D-B187D320A446}" type="sibTrans" cxnId="{C7FCF62E-1466-40BB-9CBB-6F387BC46E5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DD735349-07D0-4F45-82F9-651857D2986B}" type="parTrans" cxnId="{C7FCF62E-1466-40BB-9CBB-6F387BC46E5F}">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9AE8F925-AD83-43B8-855F-A691E5610456}" type="pres">
      <dgm:prSet presAssocID="{054AA957-1918-4510-8CED-C6C6AF17E93E}" presName="diagram" presStyleCnt="0">
        <dgm:presLayoutVars>
          <dgm:chPref val="1"/>
          <dgm:dir/>
          <dgm:animOne val="branch"/>
          <dgm:animLvl val="lvl"/>
          <dgm:resizeHandles val="exact"/>
        </dgm:presLayoutVars>
      </dgm:prSet>
      <dgm:spPr/>
      <dgm:t>
        <a:bodyPr/>
        <a:lstStyle/>
        <a:p>
          <a:endParaRPr lang="en-US"/>
        </a:p>
      </dgm:t>
    </dgm:pt>
    <dgm:pt modelId="{819FDD1D-6140-4BE9-9351-2AB4F110FD0B}" type="pres">
      <dgm:prSet presAssocID="{485075D8-2671-4BD1-85F7-E0248AB5BE91}" presName="root1" presStyleCnt="0"/>
      <dgm:spPr/>
    </dgm:pt>
    <dgm:pt modelId="{175F2250-BE52-49B9-A14E-A29B0C61969C}" type="pres">
      <dgm:prSet presAssocID="{485075D8-2671-4BD1-85F7-E0248AB5BE91}" presName="LevelOneTextNode" presStyleLbl="node0" presStyleIdx="0" presStyleCnt="1">
        <dgm:presLayoutVars>
          <dgm:chPref val="3"/>
        </dgm:presLayoutVars>
      </dgm:prSet>
      <dgm:spPr/>
      <dgm:t>
        <a:bodyPr/>
        <a:lstStyle/>
        <a:p>
          <a:endParaRPr lang="en-US"/>
        </a:p>
      </dgm:t>
    </dgm:pt>
    <dgm:pt modelId="{3C3DE564-17D0-4668-AC14-263AE564F82A}" type="pres">
      <dgm:prSet presAssocID="{485075D8-2671-4BD1-85F7-E0248AB5BE91}" presName="level2hierChild" presStyleCnt="0"/>
      <dgm:spPr/>
    </dgm:pt>
    <dgm:pt modelId="{F4ABD018-73D5-4645-ABFF-E8800D6DBB03}" type="pres">
      <dgm:prSet presAssocID="{19711189-9531-4724-B322-0BD28A4AD73D}" presName="conn2-1" presStyleLbl="parChTrans1D2" presStyleIdx="0" presStyleCnt="2"/>
      <dgm:spPr/>
      <dgm:t>
        <a:bodyPr/>
        <a:lstStyle/>
        <a:p>
          <a:endParaRPr lang="en-US"/>
        </a:p>
      </dgm:t>
    </dgm:pt>
    <dgm:pt modelId="{59395481-434D-40AE-B4D0-48F5C57F8C40}" type="pres">
      <dgm:prSet presAssocID="{19711189-9531-4724-B322-0BD28A4AD73D}" presName="connTx" presStyleLbl="parChTrans1D2" presStyleIdx="0" presStyleCnt="2"/>
      <dgm:spPr/>
      <dgm:t>
        <a:bodyPr/>
        <a:lstStyle/>
        <a:p>
          <a:endParaRPr lang="en-US"/>
        </a:p>
      </dgm:t>
    </dgm:pt>
    <dgm:pt modelId="{A1A85209-7AE1-4A9F-9FF8-367C6BACDE09}" type="pres">
      <dgm:prSet presAssocID="{28E50DF1-CA1B-4C3F-B781-75821529762F}" presName="root2" presStyleCnt="0"/>
      <dgm:spPr/>
    </dgm:pt>
    <dgm:pt modelId="{5DE25B2A-5A4D-4FA9-82E4-B6375F00C7A3}" type="pres">
      <dgm:prSet presAssocID="{28E50DF1-CA1B-4C3F-B781-75821529762F}" presName="LevelTwoTextNode" presStyleLbl="node2" presStyleIdx="0" presStyleCnt="2" custLinFactNeighborX="-11968" custLinFactNeighborY="-61346">
        <dgm:presLayoutVars>
          <dgm:chPref val="3"/>
        </dgm:presLayoutVars>
      </dgm:prSet>
      <dgm:spPr/>
      <dgm:t>
        <a:bodyPr/>
        <a:lstStyle/>
        <a:p>
          <a:endParaRPr lang="en-US"/>
        </a:p>
      </dgm:t>
    </dgm:pt>
    <dgm:pt modelId="{5565891E-1921-4E5C-AA0A-60BFB63DEFA5}" type="pres">
      <dgm:prSet presAssocID="{28E50DF1-CA1B-4C3F-B781-75821529762F}" presName="level3hierChild" presStyleCnt="0"/>
      <dgm:spPr/>
    </dgm:pt>
    <dgm:pt modelId="{4530FC70-E2D5-408E-A69E-F3E814B68629}" type="pres">
      <dgm:prSet presAssocID="{DD735349-07D0-4F45-82F9-651857D2986B}" presName="conn2-1" presStyleLbl="parChTrans1D3" presStyleIdx="0" presStyleCnt="2"/>
      <dgm:spPr/>
      <dgm:t>
        <a:bodyPr/>
        <a:lstStyle/>
        <a:p>
          <a:endParaRPr lang="en-US"/>
        </a:p>
      </dgm:t>
    </dgm:pt>
    <dgm:pt modelId="{3F0D8BB0-5EEC-4370-807D-4DA623BB21C0}" type="pres">
      <dgm:prSet presAssocID="{DD735349-07D0-4F45-82F9-651857D2986B}" presName="connTx" presStyleLbl="parChTrans1D3" presStyleIdx="0" presStyleCnt="2"/>
      <dgm:spPr/>
      <dgm:t>
        <a:bodyPr/>
        <a:lstStyle/>
        <a:p>
          <a:endParaRPr lang="en-US"/>
        </a:p>
      </dgm:t>
    </dgm:pt>
    <dgm:pt modelId="{49948424-17DB-44E6-A72B-07CC9D4BD3CD}" type="pres">
      <dgm:prSet presAssocID="{A0F440E8-81FF-4648-9D1B-D20D7A9CEAE9}" presName="root2" presStyleCnt="0"/>
      <dgm:spPr/>
    </dgm:pt>
    <dgm:pt modelId="{BC4AC168-8D69-4619-AABD-F43E8A1A5568}" type="pres">
      <dgm:prSet presAssocID="{A0F440E8-81FF-4648-9D1B-D20D7A9CEAE9}" presName="LevelTwoTextNode" presStyleLbl="node3" presStyleIdx="0" presStyleCnt="2" custLinFactNeighborX="-23192" custLinFactNeighborY="-82426">
        <dgm:presLayoutVars>
          <dgm:chPref val="3"/>
        </dgm:presLayoutVars>
      </dgm:prSet>
      <dgm:spPr/>
      <dgm:t>
        <a:bodyPr/>
        <a:lstStyle/>
        <a:p>
          <a:endParaRPr lang="en-US"/>
        </a:p>
      </dgm:t>
    </dgm:pt>
    <dgm:pt modelId="{B97DDAB2-5AAF-4771-8E94-C7538D5A0331}" type="pres">
      <dgm:prSet presAssocID="{A0F440E8-81FF-4648-9D1B-D20D7A9CEAE9}" presName="level3hierChild" presStyleCnt="0"/>
      <dgm:spPr/>
    </dgm:pt>
    <dgm:pt modelId="{759BB5B1-DE23-4689-8B03-FC8B904CF129}" type="pres">
      <dgm:prSet presAssocID="{3F5505BE-AD1B-46EE-BF14-EAB7AB9A5B8B}" presName="conn2-1" presStyleLbl="parChTrans1D3" presStyleIdx="1" presStyleCnt="2"/>
      <dgm:spPr/>
      <dgm:t>
        <a:bodyPr/>
        <a:lstStyle/>
        <a:p>
          <a:endParaRPr lang="en-US"/>
        </a:p>
      </dgm:t>
    </dgm:pt>
    <dgm:pt modelId="{42A9C8D1-BF06-42D0-9135-A46CF169D0E2}" type="pres">
      <dgm:prSet presAssocID="{3F5505BE-AD1B-46EE-BF14-EAB7AB9A5B8B}" presName="connTx" presStyleLbl="parChTrans1D3" presStyleIdx="1" presStyleCnt="2"/>
      <dgm:spPr/>
      <dgm:t>
        <a:bodyPr/>
        <a:lstStyle/>
        <a:p>
          <a:endParaRPr lang="en-US"/>
        </a:p>
      </dgm:t>
    </dgm:pt>
    <dgm:pt modelId="{81540CE4-5A84-4267-92ED-756B542F576D}" type="pres">
      <dgm:prSet presAssocID="{37D3E63A-858C-4B09-ABA3-972BB3A44E9D}" presName="root2" presStyleCnt="0"/>
      <dgm:spPr/>
    </dgm:pt>
    <dgm:pt modelId="{77DE2E27-5778-4567-B154-51559FF18BAB}" type="pres">
      <dgm:prSet presAssocID="{37D3E63A-858C-4B09-ABA3-972BB3A44E9D}" presName="LevelTwoTextNode" presStyleLbl="node3" presStyleIdx="1" presStyleCnt="2" custLinFactNeighborX="-26185" custLinFactNeighborY="62849">
        <dgm:presLayoutVars>
          <dgm:chPref val="3"/>
        </dgm:presLayoutVars>
      </dgm:prSet>
      <dgm:spPr/>
      <dgm:t>
        <a:bodyPr/>
        <a:lstStyle/>
        <a:p>
          <a:endParaRPr lang="en-US"/>
        </a:p>
      </dgm:t>
    </dgm:pt>
    <dgm:pt modelId="{9B88185D-DB2B-4448-9FF5-B4CDF5CCBC7C}" type="pres">
      <dgm:prSet presAssocID="{37D3E63A-858C-4B09-ABA3-972BB3A44E9D}" presName="level3hierChild" presStyleCnt="0"/>
      <dgm:spPr/>
    </dgm:pt>
    <dgm:pt modelId="{8AF9FF8A-4441-4923-AEB2-38F18E14C39E}" type="pres">
      <dgm:prSet presAssocID="{30B20EE0-A66A-4E11-90F6-11DC35342443}" presName="conn2-1" presStyleLbl="parChTrans1D2" presStyleIdx="1" presStyleCnt="2"/>
      <dgm:spPr/>
      <dgm:t>
        <a:bodyPr/>
        <a:lstStyle/>
        <a:p>
          <a:endParaRPr lang="en-US"/>
        </a:p>
      </dgm:t>
    </dgm:pt>
    <dgm:pt modelId="{BB87675D-AB66-44DD-8B92-5E756FD52ED1}" type="pres">
      <dgm:prSet presAssocID="{30B20EE0-A66A-4E11-90F6-11DC35342443}" presName="connTx" presStyleLbl="parChTrans1D2" presStyleIdx="1" presStyleCnt="2"/>
      <dgm:spPr/>
      <dgm:t>
        <a:bodyPr/>
        <a:lstStyle/>
        <a:p>
          <a:endParaRPr lang="en-US"/>
        </a:p>
      </dgm:t>
    </dgm:pt>
    <dgm:pt modelId="{D975C63F-716D-4952-8BF5-5BE1E96C0185}" type="pres">
      <dgm:prSet presAssocID="{58F9ABF2-47CE-411B-AD43-17B575204951}" presName="root2" presStyleCnt="0"/>
      <dgm:spPr/>
    </dgm:pt>
    <dgm:pt modelId="{1D4C6901-1149-4761-9BC1-3A9BAFF6302B}" type="pres">
      <dgm:prSet presAssocID="{58F9ABF2-47CE-411B-AD43-17B575204951}" presName="LevelTwoTextNode" presStyleLbl="node2" presStyleIdx="1" presStyleCnt="2" custLinFactNeighborX="-11968" custLinFactNeighborY="82295">
        <dgm:presLayoutVars>
          <dgm:chPref val="3"/>
        </dgm:presLayoutVars>
      </dgm:prSet>
      <dgm:spPr/>
      <dgm:t>
        <a:bodyPr/>
        <a:lstStyle/>
        <a:p>
          <a:endParaRPr lang="en-US"/>
        </a:p>
      </dgm:t>
    </dgm:pt>
    <dgm:pt modelId="{8974CBC3-89A7-4EDB-9EE0-679E862DD825}" type="pres">
      <dgm:prSet presAssocID="{58F9ABF2-47CE-411B-AD43-17B575204951}" presName="level3hierChild" presStyleCnt="0"/>
      <dgm:spPr/>
    </dgm:pt>
  </dgm:ptLst>
  <dgm:cxnLst>
    <dgm:cxn modelId="{9050856E-920A-41AE-BEAA-A44C0767D28E}" type="presOf" srcId="{DD735349-07D0-4F45-82F9-651857D2986B}" destId="{4530FC70-E2D5-408E-A69E-F3E814B68629}" srcOrd="0" destOrd="0" presId="urn:microsoft.com/office/officeart/2005/8/layout/hierarchy2"/>
    <dgm:cxn modelId="{C7FCF62E-1466-40BB-9CBB-6F387BC46E5F}" srcId="{28E50DF1-CA1B-4C3F-B781-75821529762F}" destId="{A0F440E8-81FF-4648-9D1B-D20D7A9CEAE9}" srcOrd="0" destOrd="0" parTransId="{DD735349-07D0-4F45-82F9-651857D2986B}" sibTransId="{DE4AB251-7B70-47DB-BA2D-B187D320A446}"/>
    <dgm:cxn modelId="{3F602341-29C9-4B1B-9EB5-F948E8DB60E1}" type="presOf" srcId="{37D3E63A-858C-4B09-ABA3-972BB3A44E9D}" destId="{77DE2E27-5778-4567-B154-51559FF18BAB}" srcOrd="0" destOrd="0" presId="urn:microsoft.com/office/officeart/2005/8/layout/hierarchy2"/>
    <dgm:cxn modelId="{809C3F68-F3D0-4C5A-A93E-00529CE9DBD9}" type="presOf" srcId="{A0F440E8-81FF-4648-9D1B-D20D7A9CEAE9}" destId="{BC4AC168-8D69-4619-AABD-F43E8A1A5568}" srcOrd="0" destOrd="0" presId="urn:microsoft.com/office/officeart/2005/8/layout/hierarchy2"/>
    <dgm:cxn modelId="{BDE21897-D26B-40E7-B476-434C1245920C}" srcId="{485075D8-2671-4BD1-85F7-E0248AB5BE91}" destId="{28E50DF1-CA1B-4C3F-B781-75821529762F}" srcOrd="0" destOrd="0" parTransId="{19711189-9531-4724-B322-0BD28A4AD73D}" sibTransId="{41E55373-3E3E-4C77-82DE-DBBAA2C84A11}"/>
    <dgm:cxn modelId="{03508648-7F04-43B8-82B6-9783EAE1C042}" type="presOf" srcId="{19711189-9531-4724-B322-0BD28A4AD73D}" destId="{59395481-434D-40AE-B4D0-48F5C57F8C40}" srcOrd="1" destOrd="0" presId="urn:microsoft.com/office/officeart/2005/8/layout/hierarchy2"/>
    <dgm:cxn modelId="{190BD781-C5F4-4BE4-B513-DEB02CBDCCC2}" type="presOf" srcId="{30B20EE0-A66A-4E11-90F6-11DC35342443}" destId="{BB87675D-AB66-44DD-8B92-5E756FD52ED1}" srcOrd="1" destOrd="0" presId="urn:microsoft.com/office/officeart/2005/8/layout/hierarchy2"/>
    <dgm:cxn modelId="{8BEF2D88-1E6C-4E8B-B43D-25AFD51447DC}" type="presOf" srcId="{3F5505BE-AD1B-46EE-BF14-EAB7AB9A5B8B}" destId="{42A9C8D1-BF06-42D0-9135-A46CF169D0E2}" srcOrd="1" destOrd="0" presId="urn:microsoft.com/office/officeart/2005/8/layout/hierarchy2"/>
    <dgm:cxn modelId="{557953D9-F3B1-4007-A795-B5E69003B50F}" srcId="{054AA957-1918-4510-8CED-C6C6AF17E93E}" destId="{485075D8-2671-4BD1-85F7-E0248AB5BE91}" srcOrd="0" destOrd="0" parTransId="{A86E4E8B-85EC-4882-85F1-475823209601}" sibTransId="{C6B30318-75A9-42A2-A90A-E6E76029A4BE}"/>
    <dgm:cxn modelId="{9F30BFF2-1F3F-4853-8EDF-C18B3413EFA8}" type="presOf" srcId="{054AA957-1918-4510-8CED-C6C6AF17E93E}" destId="{9AE8F925-AD83-43B8-855F-A691E5610456}" srcOrd="0" destOrd="0" presId="urn:microsoft.com/office/officeart/2005/8/layout/hierarchy2"/>
    <dgm:cxn modelId="{ED002311-4BED-421F-B031-DBA53D5FF717}" type="presOf" srcId="{58F9ABF2-47CE-411B-AD43-17B575204951}" destId="{1D4C6901-1149-4761-9BC1-3A9BAFF6302B}" srcOrd="0" destOrd="0" presId="urn:microsoft.com/office/officeart/2005/8/layout/hierarchy2"/>
    <dgm:cxn modelId="{F6AD680B-2FD1-43CF-BE1B-AF13AD68F2B9}" srcId="{485075D8-2671-4BD1-85F7-E0248AB5BE91}" destId="{58F9ABF2-47CE-411B-AD43-17B575204951}" srcOrd="1" destOrd="0" parTransId="{30B20EE0-A66A-4E11-90F6-11DC35342443}" sibTransId="{D774F938-D6C9-4EE5-833D-AFB2349797E5}"/>
    <dgm:cxn modelId="{4E3F0298-0161-48E6-AF02-0F563829F091}" type="presOf" srcId="{28E50DF1-CA1B-4C3F-B781-75821529762F}" destId="{5DE25B2A-5A4D-4FA9-82E4-B6375F00C7A3}" srcOrd="0" destOrd="0" presId="urn:microsoft.com/office/officeart/2005/8/layout/hierarchy2"/>
    <dgm:cxn modelId="{B4EEF396-B5DA-4398-B40F-5F1DAF7E6726}" type="presOf" srcId="{30B20EE0-A66A-4E11-90F6-11DC35342443}" destId="{8AF9FF8A-4441-4923-AEB2-38F18E14C39E}" srcOrd="0" destOrd="0" presId="urn:microsoft.com/office/officeart/2005/8/layout/hierarchy2"/>
    <dgm:cxn modelId="{561FB7EC-2C9A-4337-B492-66641A23817B}" type="presOf" srcId="{19711189-9531-4724-B322-0BD28A4AD73D}" destId="{F4ABD018-73D5-4645-ABFF-E8800D6DBB03}" srcOrd="0" destOrd="0" presId="urn:microsoft.com/office/officeart/2005/8/layout/hierarchy2"/>
    <dgm:cxn modelId="{B2796EFB-54BC-4363-BED9-01A5A352833B}" type="presOf" srcId="{485075D8-2671-4BD1-85F7-E0248AB5BE91}" destId="{175F2250-BE52-49B9-A14E-A29B0C61969C}" srcOrd="0" destOrd="0" presId="urn:microsoft.com/office/officeart/2005/8/layout/hierarchy2"/>
    <dgm:cxn modelId="{91DA2D4A-0166-43D0-8593-6376F7643ED5}" type="presOf" srcId="{3F5505BE-AD1B-46EE-BF14-EAB7AB9A5B8B}" destId="{759BB5B1-DE23-4689-8B03-FC8B904CF129}" srcOrd="0" destOrd="0" presId="urn:microsoft.com/office/officeart/2005/8/layout/hierarchy2"/>
    <dgm:cxn modelId="{AA7E85D9-4A95-4387-A8B7-3BAEF7567731}" srcId="{28E50DF1-CA1B-4C3F-B781-75821529762F}" destId="{37D3E63A-858C-4B09-ABA3-972BB3A44E9D}" srcOrd="1" destOrd="0" parTransId="{3F5505BE-AD1B-46EE-BF14-EAB7AB9A5B8B}" sibTransId="{D48C83FD-7078-4A52-A747-639223BF4F94}"/>
    <dgm:cxn modelId="{ADAE0B95-F8CD-45B5-ADCA-0A79814F9D78}" type="presOf" srcId="{DD735349-07D0-4F45-82F9-651857D2986B}" destId="{3F0D8BB0-5EEC-4370-807D-4DA623BB21C0}" srcOrd="1" destOrd="0" presId="urn:microsoft.com/office/officeart/2005/8/layout/hierarchy2"/>
    <dgm:cxn modelId="{0AADF242-36B7-4F3D-9287-616D73A98345}" type="presParOf" srcId="{9AE8F925-AD83-43B8-855F-A691E5610456}" destId="{819FDD1D-6140-4BE9-9351-2AB4F110FD0B}" srcOrd="0" destOrd="0" presId="urn:microsoft.com/office/officeart/2005/8/layout/hierarchy2"/>
    <dgm:cxn modelId="{8ACD7B57-E3B8-403B-B1B8-7E2B415CFF53}" type="presParOf" srcId="{819FDD1D-6140-4BE9-9351-2AB4F110FD0B}" destId="{175F2250-BE52-49B9-A14E-A29B0C61969C}" srcOrd="0" destOrd="0" presId="urn:microsoft.com/office/officeart/2005/8/layout/hierarchy2"/>
    <dgm:cxn modelId="{4BF710BC-EA86-4C3C-ABAF-9A245915F9C8}" type="presParOf" srcId="{819FDD1D-6140-4BE9-9351-2AB4F110FD0B}" destId="{3C3DE564-17D0-4668-AC14-263AE564F82A}" srcOrd="1" destOrd="0" presId="urn:microsoft.com/office/officeart/2005/8/layout/hierarchy2"/>
    <dgm:cxn modelId="{42CE2E23-135E-46D7-A973-ACAEFDED2B50}" type="presParOf" srcId="{3C3DE564-17D0-4668-AC14-263AE564F82A}" destId="{F4ABD018-73D5-4645-ABFF-E8800D6DBB03}" srcOrd="0" destOrd="0" presId="urn:microsoft.com/office/officeart/2005/8/layout/hierarchy2"/>
    <dgm:cxn modelId="{C827FD8B-0A32-442C-83CA-11AA5C0F0104}" type="presParOf" srcId="{F4ABD018-73D5-4645-ABFF-E8800D6DBB03}" destId="{59395481-434D-40AE-B4D0-48F5C57F8C40}" srcOrd="0" destOrd="0" presId="urn:microsoft.com/office/officeart/2005/8/layout/hierarchy2"/>
    <dgm:cxn modelId="{C9F645B7-649B-42DA-9144-43F3BE13359E}" type="presParOf" srcId="{3C3DE564-17D0-4668-AC14-263AE564F82A}" destId="{A1A85209-7AE1-4A9F-9FF8-367C6BACDE09}" srcOrd="1" destOrd="0" presId="urn:microsoft.com/office/officeart/2005/8/layout/hierarchy2"/>
    <dgm:cxn modelId="{DEEEF4F2-2CC8-49B9-A34B-D06988E01D1F}" type="presParOf" srcId="{A1A85209-7AE1-4A9F-9FF8-367C6BACDE09}" destId="{5DE25B2A-5A4D-4FA9-82E4-B6375F00C7A3}" srcOrd="0" destOrd="0" presId="urn:microsoft.com/office/officeart/2005/8/layout/hierarchy2"/>
    <dgm:cxn modelId="{30957C17-57E9-400E-B3AF-A12D00084FCE}" type="presParOf" srcId="{A1A85209-7AE1-4A9F-9FF8-367C6BACDE09}" destId="{5565891E-1921-4E5C-AA0A-60BFB63DEFA5}" srcOrd="1" destOrd="0" presId="urn:microsoft.com/office/officeart/2005/8/layout/hierarchy2"/>
    <dgm:cxn modelId="{CC68F166-0554-4F01-ACD7-DF4829CA1369}" type="presParOf" srcId="{5565891E-1921-4E5C-AA0A-60BFB63DEFA5}" destId="{4530FC70-E2D5-408E-A69E-F3E814B68629}" srcOrd="0" destOrd="0" presId="urn:microsoft.com/office/officeart/2005/8/layout/hierarchy2"/>
    <dgm:cxn modelId="{70A9DBEC-1FBB-46BF-A502-6E16A3CC6129}" type="presParOf" srcId="{4530FC70-E2D5-408E-A69E-F3E814B68629}" destId="{3F0D8BB0-5EEC-4370-807D-4DA623BB21C0}" srcOrd="0" destOrd="0" presId="urn:microsoft.com/office/officeart/2005/8/layout/hierarchy2"/>
    <dgm:cxn modelId="{578A296C-8440-4E85-B4C5-785A657BF863}" type="presParOf" srcId="{5565891E-1921-4E5C-AA0A-60BFB63DEFA5}" destId="{49948424-17DB-44E6-A72B-07CC9D4BD3CD}" srcOrd="1" destOrd="0" presId="urn:microsoft.com/office/officeart/2005/8/layout/hierarchy2"/>
    <dgm:cxn modelId="{A76EA92A-D99F-4A4E-BD36-935406C81689}" type="presParOf" srcId="{49948424-17DB-44E6-A72B-07CC9D4BD3CD}" destId="{BC4AC168-8D69-4619-AABD-F43E8A1A5568}" srcOrd="0" destOrd="0" presId="urn:microsoft.com/office/officeart/2005/8/layout/hierarchy2"/>
    <dgm:cxn modelId="{9452C56F-BE6C-4DEC-BABB-6D145F3FCC3D}" type="presParOf" srcId="{49948424-17DB-44E6-A72B-07CC9D4BD3CD}" destId="{B97DDAB2-5AAF-4771-8E94-C7538D5A0331}" srcOrd="1" destOrd="0" presId="urn:microsoft.com/office/officeart/2005/8/layout/hierarchy2"/>
    <dgm:cxn modelId="{E983806A-03F6-4057-8B00-C7AB8BEDBA86}" type="presParOf" srcId="{5565891E-1921-4E5C-AA0A-60BFB63DEFA5}" destId="{759BB5B1-DE23-4689-8B03-FC8B904CF129}" srcOrd="2" destOrd="0" presId="urn:microsoft.com/office/officeart/2005/8/layout/hierarchy2"/>
    <dgm:cxn modelId="{EA6778F0-9183-472A-83C9-6260695350B2}" type="presParOf" srcId="{759BB5B1-DE23-4689-8B03-FC8B904CF129}" destId="{42A9C8D1-BF06-42D0-9135-A46CF169D0E2}" srcOrd="0" destOrd="0" presId="urn:microsoft.com/office/officeart/2005/8/layout/hierarchy2"/>
    <dgm:cxn modelId="{EFDEFFA0-1A2E-4F0F-B57C-E8AD3F9368A4}" type="presParOf" srcId="{5565891E-1921-4E5C-AA0A-60BFB63DEFA5}" destId="{81540CE4-5A84-4267-92ED-756B542F576D}" srcOrd="3" destOrd="0" presId="urn:microsoft.com/office/officeart/2005/8/layout/hierarchy2"/>
    <dgm:cxn modelId="{508CC866-3C0D-4898-B7D8-67E8047C959D}" type="presParOf" srcId="{81540CE4-5A84-4267-92ED-756B542F576D}" destId="{77DE2E27-5778-4567-B154-51559FF18BAB}" srcOrd="0" destOrd="0" presId="urn:microsoft.com/office/officeart/2005/8/layout/hierarchy2"/>
    <dgm:cxn modelId="{41725919-649F-4473-A638-2D8FB0E59342}" type="presParOf" srcId="{81540CE4-5A84-4267-92ED-756B542F576D}" destId="{9B88185D-DB2B-4448-9FF5-B4CDF5CCBC7C}" srcOrd="1" destOrd="0" presId="urn:microsoft.com/office/officeart/2005/8/layout/hierarchy2"/>
    <dgm:cxn modelId="{692C08DE-5944-4CFE-BBC9-3C75A18D47DE}" type="presParOf" srcId="{3C3DE564-17D0-4668-AC14-263AE564F82A}" destId="{8AF9FF8A-4441-4923-AEB2-38F18E14C39E}" srcOrd="2" destOrd="0" presId="urn:microsoft.com/office/officeart/2005/8/layout/hierarchy2"/>
    <dgm:cxn modelId="{40950A0D-1720-4F89-B902-009434A99CAF}" type="presParOf" srcId="{8AF9FF8A-4441-4923-AEB2-38F18E14C39E}" destId="{BB87675D-AB66-44DD-8B92-5E756FD52ED1}" srcOrd="0" destOrd="0" presId="urn:microsoft.com/office/officeart/2005/8/layout/hierarchy2"/>
    <dgm:cxn modelId="{15765BDE-EDA0-4950-86E4-1A02F923C65E}" type="presParOf" srcId="{3C3DE564-17D0-4668-AC14-263AE564F82A}" destId="{D975C63F-716D-4952-8BF5-5BE1E96C0185}" srcOrd="3" destOrd="0" presId="urn:microsoft.com/office/officeart/2005/8/layout/hierarchy2"/>
    <dgm:cxn modelId="{53C83901-6A88-4158-993C-EFC7BC7A7806}" type="presParOf" srcId="{D975C63F-716D-4952-8BF5-5BE1E96C0185}" destId="{1D4C6901-1149-4761-9BC1-3A9BAFF6302B}" srcOrd="0" destOrd="0" presId="urn:microsoft.com/office/officeart/2005/8/layout/hierarchy2"/>
    <dgm:cxn modelId="{498EE1F8-E1D6-45CB-8C97-A6B0E2C62D91}" type="presParOf" srcId="{D975C63F-716D-4952-8BF5-5BE1E96C0185}" destId="{8974CBC3-89A7-4EDB-9EE0-679E862DD82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4AA957-1918-4510-8CED-C6C6AF17E93E}" type="doc">
      <dgm:prSet loTypeId="urn:microsoft.com/office/officeart/2005/8/layout/hierarchy2" loCatId="hierarchy" qsTypeId="urn:microsoft.com/office/officeart/2005/8/quickstyle/simple5" qsCatId="simple" csTypeId="urn:microsoft.com/office/officeart/2005/8/colors/colorful5" csCatId="colorful" phldr="1"/>
      <dgm:spPr/>
      <dgm:t>
        <a:bodyPr/>
        <a:lstStyle/>
        <a:p>
          <a:endParaRPr lang="en-US"/>
        </a:p>
      </dgm:t>
    </dgm:pt>
    <dgm:pt modelId="{485075D8-2671-4BD1-85F7-E0248AB5BE91}">
      <dgm:prSet phldrT="[Text]" custT="1"/>
      <dgm:spPr>
        <a:solidFill>
          <a:srgbClr val="FFC732"/>
        </a:solidFill>
      </dgm:spPr>
      <dgm:t>
        <a:bodyPr/>
        <a:lstStyle/>
        <a:p>
          <a:r>
            <a:rPr lang="en-US" sz="2400" b="1" cap="none" spc="0" dirty="0" smtClean="0">
              <a:ln w="0"/>
              <a:solidFill>
                <a:schemeClr val="tx1"/>
              </a:solidFill>
              <a:effectLst/>
            </a:rPr>
            <a:t>Lasso Solvers</a:t>
          </a:r>
          <a:endParaRPr lang="en-US" sz="2400" b="1" cap="none" spc="0" dirty="0">
            <a:ln w="0"/>
            <a:solidFill>
              <a:schemeClr val="tx1"/>
            </a:solidFill>
            <a:effectLst/>
          </a:endParaRPr>
        </a:p>
      </dgm:t>
    </dgm:pt>
    <dgm:pt modelId="{A86E4E8B-85EC-4882-85F1-475823209601}" type="par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C6B30318-75A9-42A2-A90A-E6E76029A4BE}" type="sibTrans" cxnId="{557953D9-F3B1-4007-A795-B5E69003B50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28E50DF1-CA1B-4C3F-B781-75821529762F}">
      <dgm:prSet phldrT="[Text]" custT="1"/>
      <dgm:spPr>
        <a:solidFill>
          <a:srgbClr val="7CB754"/>
        </a:solidFill>
      </dgm:spPr>
      <dgm:t>
        <a:bodyPr/>
        <a:lstStyle/>
        <a:p>
          <a:r>
            <a:rPr lang="en-US" sz="2400" b="1" cap="none" spc="0" dirty="0" smtClean="0">
              <a:ln w="0"/>
              <a:solidFill>
                <a:schemeClr val="tx1"/>
              </a:solidFill>
              <a:effectLst/>
            </a:rPr>
            <a:t>Deterministic Solvers</a:t>
          </a:r>
          <a:endParaRPr lang="en-US" sz="2400" b="1" cap="none" spc="0" dirty="0">
            <a:ln w="0"/>
            <a:solidFill>
              <a:schemeClr val="tx1"/>
            </a:solidFill>
            <a:effectLst/>
          </a:endParaRPr>
        </a:p>
      </dgm:t>
    </dgm:pt>
    <dgm:pt modelId="{19711189-9531-4724-B322-0BD28A4AD73D}" type="parTrans" cxnId="{BDE21897-D26B-40E7-B476-434C1245920C}">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41E55373-3E3E-4C77-82DE-DBBAA2C84A11}" type="sibTrans" cxnId="{BDE21897-D26B-40E7-B476-434C1245920C}">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A0F440E8-81FF-4648-9D1B-D20D7A9CEAE9}">
      <dgm:prSet phldrT="[Text]" custT="1"/>
      <dgm:spPr>
        <a:solidFill>
          <a:srgbClr val="498FCF"/>
        </a:solidFill>
      </dgm:spPr>
      <dgm:t>
        <a:bodyPr/>
        <a:lstStyle/>
        <a:p>
          <a:r>
            <a:rPr lang="en-US" sz="2400" b="1" cap="none" spc="0" dirty="0" smtClean="0">
              <a:ln w="0"/>
              <a:solidFill>
                <a:schemeClr val="tx1"/>
              </a:solidFill>
              <a:effectLst/>
            </a:rPr>
            <a:t>First Order Methods</a:t>
          </a:r>
          <a:endParaRPr lang="en-US" sz="2400" b="1" cap="none" spc="0" dirty="0">
            <a:ln w="0"/>
            <a:solidFill>
              <a:schemeClr val="tx1"/>
            </a:solidFill>
            <a:effectLst/>
          </a:endParaRPr>
        </a:p>
      </dgm:t>
    </dgm:pt>
    <dgm:pt modelId="{DD735349-07D0-4F45-82F9-651857D2986B}" type="parTrans" cxnId="{C7FCF62E-1466-40BB-9CBB-6F387BC46E5F}">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DE4AB251-7B70-47DB-BA2D-B187D320A446}" type="sibTrans" cxnId="{C7FCF62E-1466-40BB-9CBB-6F387BC46E5F}">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37D3E63A-858C-4B09-ABA3-972BB3A44E9D}">
      <dgm:prSet phldrT="[Text]" custT="1"/>
      <dgm:spPr>
        <a:solidFill>
          <a:srgbClr val="498FCF"/>
        </a:solidFill>
      </dgm:spPr>
      <dgm:t>
        <a:bodyPr/>
        <a:lstStyle/>
        <a:p>
          <a:r>
            <a:rPr lang="en-US" sz="2400" b="1" cap="none" spc="0" smtClean="0">
              <a:ln w="0"/>
              <a:solidFill>
                <a:schemeClr val="tx1"/>
              </a:solidFill>
              <a:effectLst/>
            </a:rPr>
            <a:t>Second Order Methods</a:t>
          </a:r>
          <a:endParaRPr lang="en-US" sz="2400" b="1" cap="none" spc="0" dirty="0">
            <a:ln w="0"/>
            <a:solidFill>
              <a:schemeClr val="tx1"/>
            </a:solidFill>
            <a:effectLst/>
          </a:endParaRPr>
        </a:p>
      </dgm:t>
    </dgm:pt>
    <dgm:pt modelId="{3F5505BE-AD1B-46EE-BF14-EAB7AB9A5B8B}" type="parTrans" cxnId="{AA7E85D9-4A95-4387-A8B7-3BAEF7567731}">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D48C83FD-7078-4A52-A747-639223BF4F94}" type="sibTrans" cxnId="{AA7E85D9-4A95-4387-A8B7-3BAEF7567731}">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58F9ABF2-47CE-411B-AD43-17B575204951}">
      <dgm:prSet phldrT="[Text]" custT="1"/>
      <dgm:spPr>
        <a:solidFill>
          <a:srgbClr val="7CB754"/>
        </a:solidFill>
      </dgm:spPr>
      <dgm:t>
        <a:bodyPr/>
        <a:lstStyle/>
        <a:p>
          <a:r>
            <a:rPr lang="en-US" sz="2400" b="1" cap="none" spc="0" smtClean="0">
              <a:ln w="0"/>
              <a:solidFill>
                <a:schemeClr val="tx1"/>
              </a:solidFill>
              <a:effectLst/>
            </a:rPr>
            <a:t>Randomized Solvers</a:t>
          </a:r>
          <a:endParaRPr lang="en-US" sz="2400" b="1" cap="none" spc="0" dirty="0">
            <a:ln w="0"/>
            <a:solidFill>
              <a:schemeClr val="tx1"/>
            </a:solidFill>
            <a:effectLst/>
          </a:endParaRPr>
        </a:p>
      </dgm:t>
    </dgm:pt>
    <dgm:pt modelId="{30B20EE0-A66A-4E11-90F6-11DC35342443}" type="parTrans" cxnId="{F6AD680B-2FD1-43CF-BE1B-AF13AD68F2B9}">
      <dgm:prSet custT="1"/>
      <dgm:spPr>
        <a:ln>
          <a:solidFill>
            <a:schemeClr val="tx1"/>
          </a:solidFill>
        </a:ln>
      </dgm:spPr>
      <dgm:t>
        <a:bodyPr/>
        <a:lstStyle/>
        <a:p>
          <a:endParaRPr lang="en-US" sz="100" b="1" cap="none" spc="0">
            <a:ln w="0"/>
            <a:solidFill>
              <a:schemeClr val="tx1"/>
            </a:solidFill>
            <a:effectLst>
              <a:outerShdw blurRad="38100" dist="19050" dir="2700000" algn="tl" rotWithShape="0">
                <a:schemeClr val="dk1">
                  <a:alpha val="40000"/>
                </a:schemeClr>
              </a:outerShdw>
            </a:effectLst>
          </a:endParaRPr>
        </a:p>
      </dgm:t>
    </dgm:pt>
    <dgm:pt modelId="{D774F938-D6C9-4EE5-833D-AFB2349797E5}" type="sibTrans" cxnId="{F6AD680B-2FD1-43CF-BE1B-AF13AD68F2B9}">
      <dgm:prSet/>
      <dgm:spPr/>
      <dgm:t>
        <a:bodyPr/>
        <a:lstStyle/>
        <a:p>
          <a:endParaRPr lang="en-US" sz="1100" b="1" cap="none" spc="0">
            <a:ln w="0"/>
            <a:solidFill>
              <a:schemeClr val="tx1"/>
            </a:solidFill>
            <a:effectLst>
              <a:outerShdw blurRad="38100" dist="19050" dir="2700000" algn="tl" rotWithShape="0">
                <a:schemeClr val="dk1">
                  <a:alpha val="40000"/>
                </a:schemeClr>
              </a:outerShdw>
            </a:effectLst>
          </a:endParaRPr>
        </a:p>
      </dgm:t>
    </dgm:pt>
    <dgm:pt modelId="{9AE8F925-AD83-43B8-855F-A691E5610456}" type="pres">
      <dgm:prSet presAssocID="{054AA957-1918-4510-8CED-C6C6AF17E93E}" presName="diagram" presStyleCnt="0">
        <dgm:presLayoutVars>
          <dgm:chPref val="1"/>
          <dgm:dir/>
          <dgm:animOne val="branch"/>
          <dgm:animLvl val="lvl"/>
          <dgm:resizeHandles val="exact"/>
        </dgm:presLayoutVars>
      </dgm:prSet>
      <dgm:spPr/>
      <dgm:t>
        <a:bodyPr/>
        <a:lstStyle/>
        <a:p>
          <a:endParaRPr lang="en-US"/>
        </a:p>
      </dgm:t>
    </dgm:pt>
    <dgm:pt modelId="{819FDD1D-6140-4BE9-9351-2AB4F110FD0B}" type="pres">
      <dgm:prSet presAssocID="{485075D8-2671-4BD1-85F7-E0248AB5BE91}" presName="root1" presStyleCnt="0"/>
      <dgm:spPr/>
    </dgm:pt>
    <dgm:pt modelId="{175F2250-BE52-49B9-A14E-A29B0C61969C}" type="pres">
      <dgm:prSet presAssocID="{485075D8-2671-4BD1-85F7-E0248AB5BE91}" presName="LevelOneTextNode" presStyleLbl="node0" presStyleIdx="0" presStyleCnt="1">
        <dgm:presLayoutVars>
          <dgm:chPref val="3"/>
        </dgm:presLayoutVars>
      </dgm:prSet>
      <dgm:spPr/>
      <dgm:t>
        <a:bodyPr/>
        <a:lstStyle/>
        <a:p>
          <a:endParaRPr lang="en-US"/>
        </a:p>
      </dgm:t>
    </dgm:pt>
    <dgm:pt modelId="{3C3DE564-17D0-4668-AC14-263AE564F82A}" type="pres">
      <dgm:prSet presAssocID="{485075D8-2671-4BD1-85F7-E0248AB5BE91}" presName="level2hierChild" presStyleCnt="0"/>
      <dgm:spPr/>
    </dgm:pt>
    <dgm:pt modelId="{F4ABD018-73D5-4645-ABFF-E8800D6DBB03}" type="pres">
      <dgm:prSet presAssocID="{19711189-9531-4724-B322-0BD28A4AD73D}" presName="conn2-1" presStyleLbl="parChTrans1D2" presStyleIdx="0" presStyleCnt="2"/>
      <dgm:spPr/>
      <dgm:t>
        <a:bodyPr/>
        <a:lstStyle/>
        <a:p>
          <a:endParaRPr lang="en-US"/>
        </a:p>
      </dgm:t>
    </dgm:pt>
    <dgm:pt modelId="{59395481-434D-40AE-B4D0-48F5C57F8C40}" type="pres">
      <dgm:prSet presAssocID="{19711189-9531-4724-B322-0BD28A4AD73D}" presName="connTx" presStyleLbl="parChTrans1D2" presStyleIdx="0" presStyleCnt="2"/>
      <dgm:spPr/>
      <dgm:t>
        <a:bodyPr/>
        <a:lstStyle/>
        <a:p>
          <a:endParaRPr lang="en-US"/>
        </a:p>
      </dgm:t>
    </dgm:pt>
    <dgm:pt modelId="{A1A85209-7AE1-4A9F-9FF8-367C6BACDE09}" type="pres">
      <dgm:prSet presAssocID="{28E50DF1-CA1B-4C3F-B781-75821529762F}" presName="root2" presStyleCnt="0"/>
      <dgm:spPr/>
    </dgm:pt>
    <dgm:pt modelId="{5DE25B2A-5A4D-4FA9-82E4-B6375F00C7A3}" type="pres">
      <dgm:prSet presAssocID="{28E50DF1-CA1B-4C3F-B781-75821529762F}" presName="LevelTwoTextNode" presStyleLbl="node2" presStyleIdx="0" presStyleCnt="2" custLinFactNeighborX="-11968" custLinFactNeighborY="-61346">
        <dgm:presLayoutVars>
          <dgm:chPref val="3"/>
        </dgm:presLayoutVars>
      </dgm:prSet>
      <dgm:spPr/>
      <dgm:t>
        <a:bodyPr/>
        <a:lstStyle/>
        <a:p>
          <a:endParaRPr lang="en-US"/>
        </a:p>
      </dgm:t>
    </dgm:pt>
    <dgm:pt modelId="{5565891E-1921-4E5C-AA0A-60BFB63DEFA5}" type="pres">
      <dgm:prSet presAssocID="{28E50DF1-CA1B-4C3F-B781-75821529762F}" presName="level3hierChild" presStyleCnt="0"/>
      <dgm:spPr/>
    </dgm:pt>
    <dgm:pt modelId="{4530FC70-E2D5-408E-A69E-F3E814B68629}" type="pres">
      <dgm:prSet presAssocID="{DD735349-07D0-4F45-82F9-651857D2986B}" presName="conn2-1" presStyleLbl="parChTrans1D3" presStyleIdx="0" presStyleCnt="2"/>
      <dgm:spPr/>
      <dgm:t>
        <a:bodyPr/>
        <a:lstStyle/>
        <a:p>
          <a:endParaRPr lang="en-US"/>
        </a:p>
      </dgm:t>
    </dgm:pt>
    <dgm:pt modelId="{3F0D8BB0-5EEC-4370-807D-4DA623BB21C0}" type="pres">
      <dgm:prSet presAssocID="{DD735349-07D0-4F45-82F9-651857D2986B}" presName="connTx" presStyleLbl="parChTrans1D3" presStyleIdx="0" presStyleCnt="2"/>
      <dgm:spPr/>
      <dgm:t>
        <a:bodyPr/>
        <a:lstStyle/>
        <a:p>
          <a:endParaRPr lang="en-US"/>
        </a:p>
      </dgm:t>
    </dgm:pt>
    <dgm:pt modelId="{49948424-17DB-44E6-A72B-07CC9D4BD3CD}" type="pres">
      <dgm:prSet presAssocID="{A0F440E8-81FF-4648-9D1B-D20D7A9CEAE9}" presName="root2" presStyleCnt="0"/>
      <dgm:spPr/>
    </dgm:pt>
    <dgm:pt modelId="{BC4AC168-8D69-4619-AABD-F43E8A1A5568}" type="pres">
      <dgm:prSet presAssocID="{A0F440E8-81FF-4648-9D1B-D20D7A9CEAE9}" presName="LevelTwoTextNode" presStyleLbl="node3" presStyleIdx="0" presStyleCnt="2" custLinFactNeighborX="-23192" custLinFactNeighborY="-82426">
        <dgm:presLayoutVars>
          <dgm:chPref val="3"/>
        </dgm:presLayoutVars>
      </dgm:prSet>
      <dgm:spPr/>
      <dgm:t>
        <a:bodyPr/>
        <a:lstStyle/>
        <a:p>
          <a:endParaRPr lang="en-US"/>
        </a:p>
      </dgm:t>
    </dgm:pt>
    <dgm:pt modelId="{B97DDAB2-5AAF-4771-8E94-C7538D5A0331}" type="pres">
      <dgm:prSet presAssocID="{A0F440E8-81FF-4648-9D1B-D20D7A9CEAE9}" presName="level3hierChild" presStyleCnt="0"/>
      <dgm:spPr/>
    </dgm:pt>
    <dgm:pt modelId="{759BB5B1-DE23-4689-8B03-FC8B904CF129}" type="pres">
      <dgm:prSet presAssocID="{3F5505BE-AD1B-46EE-BF14-EAB7AB9A5B8B}" presName="conn2-1" presStyleLbl="parChTrans1D3" presStyleIdx="1" presStyleCnt="2"/>
      <dgm:spPr/>
      <dgm:t>
        <a:bodyPr/>
        <a:lstStyle/>
        <a:p>
          <a:endParaRPr lang="en-US"/>
        </a:p>
      </dgm:t>
    </dgm:pt>
    <dgm:pt modelId="{42A9C8D1-BF06-42D0-9135-A46CF169D0E2}" type="pres">
      <dgm:prSet presAssocID="{3F5505BE-AD1B-46EE-BF14-EAB7AB9A5B8B}" presName="connTx" presStyleLbl="parChTrans1D3" presStyleIdx="1" presStyleCnt="2"/>
      <dgm:spPr/>
      <dgm:t>
        <a:bodyPr/>
        <a:lstStyle/>
        <a:p>
          <a:endParaRPr lang="en-US"/>
        </a:p>
      </dgm:t>
    </dgm:pt>
    <dgm:pt modelId="{81540CE4-5A84-4267-92ED-756B542F576D}" type="pres">
      <dgm:prSet presAssocID="{37D3E63A-858C-4B09-ABA3-972BB3A44E9D}" presName="root2" presStyleCnt="0"/>
      <dgm:spPr/>
    </dgm:pt>
    <dgm:pt modelId="{77DE2E27-5778-4567-B154-51559FF18BAB}" type="pres">
      <dgm:prSet presAssocID="{37D3E63A-858C-4B09-ABA3-972BB3A44E9D}" presName="LevelTwoTextNode" presStyleLbl="node3" presStyleIdx="1" presStyleCnt="2" custLinFactNeighborX="-26185" custLinFactNeighborY="62849">
        <dgm:presLayoutVars>
          <dgm:chPref val="3"/>
        </dgm:presLayoutVars>
      </dgm:prSet>
      <dgm:spPr/>
      <dgm:t>
        <a:bodyPr/>
        <a:lstStyle/>
        <a:p>
          <a:endParaRPr lang="en-US"/>
        </a:p>
      </dgm:t>
    </dgm:pt>
    <dgm:pt modelId="{9B88185D-DB2B-4448-9FF5-B4CDF5CCBC7C}" type="pres">
      <dgm:prSet presAssocID="{37D3E63A-858C-4B09-ABA3-972BB3A44E9D}" presName="level3hierChild" presStyleCnt="0"/>
      <dgm:spPr/>
    </dgm:pt>
    <dgm:pt modelId="{8AF9FF8A-4441-4923-AEB2-38F18E14C39E}" type="pres">
      <dgm:prSet presAssocID="{30B20EE0-A66A-4E11-90F6-11DC35342443}" presName="conn2-1" presStyleLbl="parChTrans1D2" presStyleIdx="1" presStyleCnt="2"/>
      <dgm:spPr/>
      <dgm:t>
        <a:bodyPr/>
        <a:lstStyle/>
        <a:p>
          <a:endParaRPr lang="en-US"/>
        </a:p>
      </dgm:t>
    </dgm:pt>
    <dgm:pt modelId="{BB87675D-AB66-44DD-8B92-5E756FD52ED1}" type="pres">
      <dgm:prSet presAssocID="{30B20EE0-A66A-4E11-90F6-11DC35342443}" presName="connTx" presStyleLbl="parChTrans1D2" presStyleIdx="1" presStyleCnt="2"/>
      <dgm:spPr/>
      <dgm:t>
        <a:bodyPr/>
        <a:lstStyle/>
        <a:p>
          <a:endParaRPr lang="en-US"/>
        </a:p>
      </dgm:t>
    </dgm:pt>
    <dgm:pt modelId="{D975C63F-716D-4952-8BF5-5BE1E96C0185}" type="pres">
      <dgm:prSet presAssocID="{58F9ABF2-47CE-411B-AD43-17B575204951}" presName="root2" presStyleCnt="0"/>
      <dgm:spPr/>
    </dgm:pt>
    <dgm:pt modelId="{1D4C6901-1149-4761-9BC1-3A9BAFF6302B}" type="pres">
      <dgm:prSet presAssocID="{58F9ABF2-47CE-411B-AD43-17B575204951}" presName="LevelTwoTextNode" presStyleLbl="node2" presStyleIdx="1" presStyleCnt="2" custLinFactNeighborX="-11968" custLinFactNeighborY="82295">
        <dgm:presLayoutVars>
          <dgm:chPref val="3"/>
        </dgm:presLayoutVars>
      </dgm:prSet>
      <dgm:spPr/>
      <dgm:t>
        <a:bodyPr/>
        <a:lstStyle/>
        <a:p>
          <a:endParaRPr lang="en-US"/>
        </a:p>
      </dgm:t>
    </dgm:pt>
    <dgm:pt modelId="{8974CBC3-89A7-4EDB-9EE0-679E862DD825}" type="pres">
      <dgm:prSet presAssocID="{58F9ABF2-47CE-411B-AD43-17B575204951}" presName="level3hierChild" presStyleCnt="0"/>
      <dgm:spPr/>
    </dgm:pt>
  </dgm:ptLst>
  <dgm:cxnLst>
    <dgm:cxn modelId="{60E0DE90-35BB-424B-A4EE-6EDF2FCDE417}" type="presOf" srcId="{054AA957-1918-4510-8CED-C6C6AF17E93E}" destId="{9AE8F925-AD83-43B8-855F-A691E5610456}" srcOrd="0" destOrd="0" presId="urn:microsoft.com/office/officeart/2005/8/layout/hierarchy2"/>
    <dgm:cxn modelId="{B59C3AA6-5072-4E9C-A9B0-803EE80EDCAC}" type="presOf" srcId="{DD735349-07D0-4F45-82F9-651857D2986B}" destId="{4530FC70-E2D5-408E-A69E-F3E814B68629}" srcOrd="0" destOrd="0" presId="urn:microsoft.com/office/officeart/2005/8/layout/hierarchy2"/>
    <dgm:cxn modelId="{C7FCF62E-1466-40BB-9CBB-6F387BC46E5F}" srcId="{28E50DF1-CA1B-4C3F-B781-75821529762F}" destId="{A0F440E8-81FF-4648-9D1B-D20D7A9CEAE9}" srcOrd="0" destOrd="0" parTransId="{DD735349-07D0-4F45-82F9-651857D2986B}" sibTransId="{DE4AB251-7B70-47DB-BA2D-B187D320A446}"/>
    <dgm:cxn modelId="{9D6856CB-AC1A-4652-8DBE-6E2EF4466DBE}" type="presOf" srcId="{A0F440E8-81FF-4648-9D1B-D20D7A9CEAE9}" destId="{BC4AC168-8D69-4619-AABD-F43E8A1A5568}" srcOrd="0" destOrd="0" presId="urn:microsoft.com/office/officeart/2005/8/layout/hierarchy2"/>
    <dgm:cxn modelId="{B9D0F0EA-C6E4-4B60-BA91-3F6016B1139F}" type="presOf" srcId="{30B20EE0-A66A-4E11-90F6-11DC35342443}" destId="{BB87675D-AB66-44DD-8B92-5E756FD52ED1}" srcOrd="1" destOrd="0" presId="urn:microsoft.com/office/officeart/2005/8/layout/hierarchy2"/>
    <dgm:cxn modelId="{BDE21897-D26B-40E7-B476-434C1245920C}" srcId="{485075D8-2671-4BD1-85F7-E0248AB5BE91}" destId="{28E50DF1-CA1B-4C3F-B781-75821529762F}" srcOrd="0" destOrd="0" parTransId="{19711189-9531-4724-B322-0BD28A4AD73D}" sibTransId="{41E55373-3E3E-4C77-82DE-DBBAA2C84A11}"/>
    <dgm:cxn modelId="{8830746F-1F00-491B-ADAE-3C4538347CE1}" type="presOf" srcId="{58F9ABF2-47CE-411B-AD43-17B575204951}" destId="{1D4C6901-1149-4761-9BC1-3A9BAFF6302B}" srcOrd="0" destOrd="0" presId="urn:microsoft.com/office/officeart/2005/8/layout/hierarchy2"/>
    <dgm:cxn modelId="{4F9FD004-0F07-4BF0-8A81-E14A15590D7F}" type="presOf" srcId="{30B20EE0-A66A-4E11-90F6-11DC35342443}" destId="{8AF9FF8A-4441-4923-AEB2-38F18E14C39E}" srcOrd="0" destOrd="0" presId="urn:microsoft.com/office/officeart/2005/8/layout/hierarchy2"/>
    <dgm:cxn modelId="{BC9F2E7C-55DB-41C4-8D7B-0A2602556EC1}" type="presOf" srcId="{3F5505BE-AD1B-46EE-BF14-EAB7AB9A5B8B}" destId="{42A9C8D1-BF06-42D0-9135-A46CF169D0E2}" srcOrd="1" destOrd="0" presId="urn:microsoft.com/office/officeart/2005/8/layout/hierarchy2"/>
    <dgm:cxn modelId="{91106119-CBFA-4DA0-B122-3F4AEE1198FF}" type="presOf" srcId="{28E50DF1-CA1B-4C3F-B781-75821529762F}" destId="{5DE25B2A-5A4D-4FA9-82E4-B6375F00C7A3}" srcOrd="0" destOrd="0" presId="urn:microsoft.com/office/officeart/2005/8/layout/hierarchy2"/>
    <dgm:cxn modelId="{557953D9-F3B1-4007-A795-B5E69003B50F}" srcId="{054AA957-1918-4510-8CED-C6C6AF17E93E}" destId="{485075D8-2671-4BD1-85F7-E0248AB5BE91}" srcOrd="0" destOrd="0" parTransId="{A86E4E8B-85EC-4882-85F1-475823209601}" sibTransId="{C6B30318-75A9-42A2-A90A-E6E76029A4BE}"/>
    <dgm:cxn modelId="{83FDE70C-065D-43C7-8639-96D8D171FD6A}" type="presOf" srcId="{485075D8-2671-4BD1-85F7-E0248AB5BE91}" destId="{175F2250-BE52-49B9-A14E-A29B0C61969C}" srcOrd="0" destOrd="0" presId="urn:microsoft.com/office/officeart/2005/8/layout/hierarchy2"/>
    <dgm:cxn modelId="{F6AD680B-2FD1-43CF-BE1B-AF13AD68F2B9}" srcId="{485075D8-2671-4BD1-85F7-E0248AB5BE91}" destId="{58F9ABF2-47CE-411B-AD43-17B575204951}" srcOrd="1" destOrd="0" parTransId="{30B20EE0-A66A-4E11-90F6-11DC35342443}" sibTransId="{D774F938-D6C9-4EE5-833D-AFB2349797E5}"/>
    <dgm:cxn modelId="{5666B9D5-E4CA-48B1-AA77-85423FB3B9A4}" type="presOf" srcId="{37D3E63A-858C-4B09-ABA3-972BB3A44E9D}" destId="{77DE2E27-5778-4567-B154-51559FF18BAB}" srcOrd="0" destOrd="0" presId="urn:microsoft.com/office/officeart/2005/8/layout/hierarchy2"/>
    <dgm:cxn modelId="{57015C0B-9CAE-4B09-B21B-A78D073BB99D}" type="presOf" srcId="{3F5505BE-AD1B-46EE-BF14-EAB7AB9A5B8B}" destId="{759BB5B1-DE23-4689-8B03-FC8B904CF129}" srcOrd="0" destOrd="0" presId="urn:microsoft.com/office/officeart/2005/8/layout/hierarchy2"/>
    <dgm:cxn modelId="{4F27E84D-3235-4072-9CF8-2FBA4C025C4B}" type="presOf" srcId="{19711189-9531-4724-B322-0BD28A4AD73D}" destId="{59395481-434D-40AE-B4D0-48F5C57F8C40}" srcOrd="1" destOrd="0" presId="urn:microsoft.com/office/officeart/2005/8/layout/hierarchy2"/>
    <dgm:cxn modelId="{5EED7F8D-BA17-4845-8CD1-8261C4D02478}" type="presOf" srcId="{DD735349-07D0-4F45-82F9-651857D2986B}" destId="{3F0D8BB0-5EEC-4370-807D-4DA623BB21C0}" srcOrd="1" destOrd="0" presId="urn:microsoft.com/office/officeart/2005/8/layout/hierarchy2"/>
    <dgm:cxn modelId="{AA7E85D9-4A95-4387-A8B7-3BAEF7567731}" srcId="{28E50DF1-CA1B-4C3F-B781-75821529762F}" destId="{37D3E63A-858C-4B09-ABA3-972BB3A44E9D}" srcOrd="1" destOrd="0" parTransId="{3F5505BE-AD1B-46EE-BF14-EAB7AB9A5B8B}" sibTransId="{D48C83FD-7078-4A52-A747-639223BF4F94}"/>
    <dgm:cxn modelId="{E130690A-5350-41AD-BEDF-456723273F50}" type="presOf" srcId="{19711189-9531-4724-B322-0BD28A4AD73D}" destId="{F4ABD018-73D5-4645-ABFF-E8800D6DBB03}" srcOrd="0" destOrd="0" presId="urn:microsoft.com/office/officeart/2005/8/layout/hierarchy2"/>
    <dgm:cxn modelId="{CAB531E6-CFFE-4C0D-8466-EBA5DF3303D4}" type="presParOf" srcId="{9AE8F925-AD83-43B8-855F-A691E5610456}" destId="{819FDD1D-6140-4BE9-9351-2AB4F110FD0B}" srcOrd="0" destOrd="0" presId="urn:microsoft.com/office/officeart/2005/8/layout/hierarchy2"/>
    <dgm:cxn modelId="{1D9055D3-C15B-4CAD-832D-26B9F3C114D1}" type="presParOf" srcId="{819FDD1D-6140-4BE9-9351-2AB4F110FD0B}" destId="{175F2250-BE52-49B9-A14E-A29B0C61969C}" srcOrd="0" destOrd="0" presId="urn:microsoft.com/office/officeart/2005/8/layout/hierarchy2"/>
    <dgm:cxn modelId="{AC8A708B-5E89-4F23-A8CF-44C7DD9A7766}" type="presParOf" srcId="{819FDD1D-6140-4BE9-9351-2AB4F110FD0B}" destId="{3C3DE564-17D0-4668-AC14-263AE564F82A}" srcOrd="1" destOrd="0" presId="urn:microsoft.com/office/officeart/2005/8/layout/hierarchy2"/>
    <dgm:cxn modelId="{DEEC5900-70D8-4DAA-8CD7-11480822A044}" type="presParOf" srcId="{3C3DE564-17D0-4668-AC14-263AE564F82A}" destId="{F4ABD018-73D5-4645-ABFF-E8800D6DBB03}" srcOrd="0" destOrd="0" presId="urn:microsoft.com/office/officeart/2005/8/layout/hierarchy2"/>
    <dgm:cxn modelId="{FEC6C9DC-30DF-4DFF-9D0A-B629A9A334D3}" type="presParOf" srcId="{F4ABD018-73D5-4645-ABFF-E8800D6DBB03}" destId="{59395481-434D-40AE-B4D0-48F5C57F8C40}" srcOrd="0" destOrd="0" presId="urn:microsoft.com/office/officeart/2005/8/layout/hierarchy2"/>
    <dgm:cxn modelId="{A9AD1F5C-C16A-46EB-8DB0-BE67151BE16F}" type="presParOf" srcId="{3C3DE564-17D0-4668-AC14-263AE564F82A}" destId="{A1A85209-7AE1-4A9F-9FF8-367C6BACDE09}" srcOrd="1" destOrd="0" presId="urn:microsoft.com/office/officeart/2005/8/layout/hierarchy2"/>
    <dgm:cxn modelId="{3EFC9B70-F78E-4D85-8F9B-90F6F9A6CD4A}" type="presParOf" srcId="{A1A85209-7AE1-4A9F-9FF8-367C6BACDE09}" destId="{5DE25B2A-5A4D-4FA9-82E4-B6375F00C7A3}" srcOrd="0" destOrd="0" presId="urn:microsoft.com/office/officeart/2005/8/layout/hierarchy2"/>
    <dgm:cxn modelId="{08B0E1B1-1472-4392-9808-31CF4FD70264}" type="presParOf" srcId="{A1A85209-7AE1-4A9F-9FF8-367C6BACDE09}" destId="{5565891E-1921-4E5C-AA0A-60BFB63DEFA5}" srcOrd="1" destOrd="0" presId="urn:microsoft.com/office/officeart/2005/8/layout/hierarchy2"/>
    <dgm:cxn modelId="{A8D524BE-A5DF-4C0E-821D-CCE36E17403E}" type="presParOf" srcId="{5565891E-1921-4E5C-AA0A-60BFB63DEFA5}" destId="{4530FC70-E2D5-408E-A69E-F3E814B68629}" srcOrd="0" destOrd="0" presId="urn:microsoft.com/office/officeart/2005/8/layout/hierarchy2"/>
    <dgm:cxn modelId="{0E504BD7-6F8B-424F-9FAE-6ABA1D4E4B4F}" type="presParOf" srcId="{4530FC70-E2D5-408E-A69E-F3E814B68629}" destId="{3F0D8BB0-5EEC-4370-807D-4DA623BB21C0}" srcOrd="0" destOrd="0" presId="urn:microsoft.com/office/officeart/2005/8/layout/hierarchy2"/>
    <dgm:cxn modelId="{92592EF0-2968-44AB-A7B1-DEC98CE76BC3}" type="presParOf" srcId="{5565891E-1921-4E5C-AA0A-60BFB63DEFA5}" destId="{49948424-17DB-44E6-A72B-07CC9D4BD3CD}" srcOrd="1" destOrd="0" presId="urn:microsoft.com/office/officeart/2005/8/layout/hierarchy2"/>
    <dgm:cxn modelId="{DB3D5E01-2F72-4B89-BEB5-ACB46DCD09E7}" type="presParOf" srcId="{49948424-17DB-44E6-A72B-07CC9D4BD3CD}" destId="{BC4AC168-8D69-4619-AABD-F43E8A1A5568}" srcOrd="0" destOrd="0" presId="urn:microsoft.com/office/officeart/2005/8/layout/hierarchy2"/>
    <dgm:cxn modelId="{DE72CE33-E8F2-4E98-BBA1-0F721A02CAE1}" type="presParOf" srcId="{49948424-17DB-44E6-A72B-07CC9D4BD3CD}" destId="{B97DDAB2-5AAF-4771-8E94-C7538D5A0331}" srcOrd="1" destOrd="0" presId="urn:microsoft.com/office/officeart/2005/8/layout/hierarchy2"/>
    <dgm:cxn modelId="{21DC9101-DD4E-49D7-B633-F634ACCCD17D}" type="presParOf" srcId="{5565891E-1921-4E5C-AA0A-60BFB63DEFA5}" destId="{759BB5B1-DE23-4689-8B03-FC8B904CF129}" srcOrd="2" destOrd="0" presId="urn:microsoft.com/office/officeart/2005/8/layout/hierarchy2"/>
    <dgm:cxn modelId="{7BED9A22-B5BF-43C3-9170-D08040B21371}" type="presParOf" srcId="{759BB5B1-DE23-4689-8B03-FC8B904CF129}" destId="{42A9C8D1-BF06-42D0-9135-A46CF169D0E2}" srcOrd="0" destOrd="0" presId="urn:microsoft.com/office/officeart/2005/8/layout/hierarchy2"/>
    <dgm:cxn modelId="{128445E8-1488-41A3-B4A0-EEA727F06FFD}" type="presParOf" srcId="{5565891E-1921-4E5C-AA0A-60BFB63DEFA5}" destId="{81540CE4-5A84-4267-92ED-756B542F576D}" srcOrd="3" destOrd="0" presId="urn:microsoft.com/office/officeart/2005/8/layout/hierarchy2"/>
    <dgm:cxn modelId="{BBB2C8B4-2740-437E-BC8C-A6AB7BD59599}" type="presParOf" srcId="{81540CE4-5A84-4267-92ED-756B542F576D}" destId="{77DE2E27-5778-4567-B154-51559FF18BAB}" srcOrd="0" destOrd="0" presId="urn:microsoft.com/office/officeart/2005/8/layout/hierarchy2"/>
    <dgm:cxn modelId="{41DBA8F5-90F0-4D0A-92E5-C83BA62A0BE8}" type="presParOf" srcId="{81540CE4-5A84-4267-92ED-756B542F576D}" destId="{9B88185D-DB2B-4448-9FF5-B4CDF5CCBC7C}" srcOrd="1" destOrd="0" presId="urn:microsoft.com/office/officeart/2005/8/layout/hierarchy2"/>
    <dgm:cxn modelId="{D168CDD5-F7CD-47DC-BB9C-960BB6BFECD4}" type="presParOf" srcId="{3C3DE564-17D0-4668-AC14-263AE564F82A}" destId="{8AF9FF8A-4441-4923-AEB2-38F18E14C39E}" srcOrd="2" destOrd="0" presId="urn:microsoft.com/office/officeart/2005/8/layout/hierarchy2"/>
    <dgm:cxn modelId="{8D7ACC02-B40D-46FD-B2C4-E1228EA09C8D}" type="presParOf" srcId="{8AF9FF8A-4441-4923-AEB2-38F18E14C39E}" destId="{BB87675D-AB66-44DD-8B92-5E756FD52ED1}" srcOrd="0" destOrd="0" presId="urn:microsoft.com/office/officeart/2005/8/layout/hierarchy2"/>
    <dgm:cxn modelId="{758ECAD4-3AD0-4FC6-8E4F-DD7CDAAFB0F6}" type="presParOf" srcId="{3C3DE564-17D0-4668-AC14-263AE564F82A}" destId="{D975C63F-716D-4952-8BF5-5BE1E96C0185}" srcOrd="3" destOrd="0" presId="urn:microsoft.com/office/officeart/2005/8/layout/hierarchy2"/>
    <dgm:cxn modelId="{6937523C-31C5-4F77-8990-F0DF0DEDDFF2}" type="presParOf" srcId="{D975C63F-716D-4952-8BF5-5BE1E96C0185}" destId="{1D4C6901-1149-4761-9BC1-3A9BAFF6302B}" srcOrd="0" destOrd="0" presId="urn:microsoft.com/office/officeart/2005/8/layout/hierarchy2"/>
    <dgm:cxn modelId="{C42B0CC1-6E3C-4991-BA23-42B215BC7EC9}" type="presParOf" srcId="{D975C63F-716D-4952-8BF5-5BE1E96C0185}" destId="{8974CBC3-89A7-4EDB-9EE0-679E862DD82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F2250-BE52-49B9-A14E-A29B0C61969C}">
      <dsp:nvSpPr>
        <dsp:cNvPr id="0" name=""/>
        <dsp:cNvSpPr/>
      </dsp:nvSpPr>
      <dsp:spPr>
        <a:xfrm>
          <a:off x="515" y="1187101"/>
          <a:ext cx="2212856" cy="969498"/>
        </a:xfrm>
        <a:prstGeom prst="roundRect">
          <a:avLst>
            <a:gd name="adj" fmla="val 10000"/>
          </a:avLst>
        </a:prstGeom>
        <a:solidFill>
          <a:srgbClr val="FFC73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cap="none" spc="0" dirty="0" smtClean="0">
              <a:ln w="0"/>
              <a:solidFill>
                <a:schemeClr val="tx1"/>
              </a:solidFill>
              <a:effectLst/>
            </a:rPr>
            <a:t>Deterministic LASSO Solvers</a:t>
          </a:r>
          <a:endParaRPr lang="en-US" sz="2400" b="1" kern="1200" cap="none" spc="0" dirty="0">
            <a:ln w="0"/>
            <a:solidFill>
              <a:schemeClr val="tx1"/>
            </a:solidFill>
            <a:effectLst/>
          </a:endParaRPr>
        </a:p>
      </dsp:txBody>
      <dsp:txXfrm>
        <a:off x="28911" y="1215497"/>
        <a:ext cx="2156064" cy="912706"/>
      </dsp:txXfrm>
    </dsp:sp>
    <dsp:sp modelId="{F4ABD018-73D5-4645-ABFF-E8800D6DBB03}">
      <dsp:nvSpPr>
        <dsp:cNvPr id="0" name=""/>
        <dsp:cNvSpPr/>
      </dsp:nvSpPr>
      <dsp:spPr>
        <a:xfrm rot="18230753">
          <a:off x="1896278" y="1039138"/>
          <a:ext cx="1431446" cy="76552"/>
        </a:xfrm>
        <a:custGeom>
          <a:avLst/>
          <a:gdLst/>
          <a:ahLst/>
          <a:cxnLst/>
          <a:rect l="0" t="0" r="0" b="0"/>
          <a:pathLst>
            <a:path>
              <a:moveTo>
                <a:pt x="0" y="38276"/>
              </a:moveTo>
              <a:lnTo>
                <a:pt x="1431446" y="3827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en-US" sz="100" b="1" kern="1200" cap="none" spc="0">
            <a:ln w="0"/>
            <a:solidFill>
              <a:schemeClr val="tx1"/>
            </a:solidFill>
            <a:effectLst>
              <a:outerShdw blurRad="38100" dist="19050" dir="2700000" algn="tl" rotWithShape="0">
                <a:schemeClr val="dk1">
                  <a:alpha val="40000"/>
                </a:schemeClr>
              </a:outerShdw>
            </a:effectLst>
          </a:endParaRPr>
        </a:p>
      </dsp:txBody>
      <dsp:txXfrm>
        <a:off x="2576215" y="1041628"/>
        <a:ext cx="71572" cy="71572"/>
      </dsp:txXfrm>
    </dsp:sp>
    <dsp:sp modelId="{5DE25B2A-5A4D-4FA9-82E4-B6375F00C7A3}">
      <dsp:nvSpPr>
        <dsp:cNvPr id="0" name=""/>
        <dsp:cNvSpPr/>
      </dsp:nvSpPr>
      <dsp:spPr>
        <a:xfrm>
          <a:off x="3010631" y="0"/>
          <a:ext cx="2196758" cy="965957"/>
        </a:xfrm>
        <a:prstGeom prst="roundRect">
          <a:avLst>
            <a:gd name="adj" fmla="val 10000"/>
          </a:avLst>
        </a:prstGeom>
        <a:solidFill>
          <a:srgbClr val="7CB75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cap="none" spc="0" dirty="0" smtClean="0">
              <a:ln w="0"/>
              <a:solidFill>
                <a:schemeClr val="tx1"/>
              </a:solidFill>
              <a:effectLst/>
            </a:rPr>
            <a:t>First Order Methods</a:t>
          </a:r>
          <a:endParaRPr lang="en-US" sz="2400" b="1" kern="1200" cap="none" spc="0" dirty="0">
            <a:ln w="0"/>
            <a:solidFill>
              <a:schemeClr val="tx1"/>
            </a:solidFill>
            <a:effectLst/>
          </a:endParaRPr>
        </a:p>
      </dsp:txBody>
      <dsp:txXfrm>
        <a:off x="3038923" y="28292"/>
        <a:ext cx="2140174" cy="909373"/>
      </dsp:txXfrm>
    </dsp:sp>
    <dsp:sp modelId="{8AF9FF8A-4441-4923-AEB2-38F18E14C39E}">
      <dsp:nvSpPr>
        <dsp:cNvPr id="0" name=""/>
        <dsp:cNvSpPr/>
      </dsp:nvSpPr>
      <dsp:spPr>
        <a:xfrm rot="3366877">
          <a:off x="1897013" y="2227125"/>
          <a:ext cx="1429976" cy="76552"/>
        </a:xfrm>
        <a:custGeom>
          <a:avLst/>
          <a:gdLst/>
          <a:ahLst/>
          <a:cxnLst/>
          <a:rect l="0" t="0" r="0" b="0"/>
          <a:pathLst>
            <a:path>
              <a:moveTo>
                <a:pt x="0" y="38276"/>
              </a:moveTo>
              <a:lnTo>
                <a:pt x="1429976" y="3827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en-US" sz="100" b="1" kern="1200" cap="none" spc="0">
            <a:ln w="0"/>
            <a:solidFill>
              <a:schemeClr val="tx1"/>
            </a:solidFill>
            <a:effectLst>
              <a:outerShdw blurRad="38100" dist="19050" dir="2700000" algn="tl" rotWithShape="0">
                <a:schemeClr val="dk1">
                  <a:alpha val="40000"/>
                </a:schemeClr>
              </a:outerShdw>
            </a:effectLst>
          </a:endParaRPr>
        </a:p>
      </dsp:txBody>
      <dsp:txXfrm>
        <a:off x="2576252" y="2229652"/>
        <a:ext cx="71498" cy="71498"/>
      </dsp:txXfrm>
    </dsp:sp>
    <dsp:sp modelId="{1D4C6901-1149-4761-9BC1-3A9BAFF6302B}">
      <dsp:nvSpPr>
        <dsp:cNvPr id="0" name=""/>
        <dsp:cNvSpPr/>
      </dsp:nvSpPr>
      <dsp:spPr>
        <a:xfrm>
          <a:off x="3010631" y="2374203"/>
          <a:ext cx="2192720" cy="969498"/>
        </a:xfrm>
        <a:prstGeom prst="roundRect">
          <a:avLst>
            <a:gd name="adj" fmla="val 10000"/>
          </a:avLst>
        </a:prstGeom>
        <a:solidFill>
          <a:srgbClr val="7CB75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cap="none" spc="0" dirty="0" smtClean="0">
              <a:ln w="0"/>
              <a:solidFill>
                <a:schemeClr val="tx1"/>
              </a:solidFill>
              <a:effectLst/>
            </a:rPr>
            <a:t>Second Order Methods</a:t>
          </a:r>
          <a:endParaRPr lang="en-US" sz="2400" b="1" kern="1200" cap="none" spc="0" dirty="0">
            <a:ln w="0"/>
            <a:solidFill>
              <a:schemeClr val="tx1"/>
            </a:solidFill>
            <a:effectLst/>
          </a:endParaRPr>
        </a:p>
      </dsp:txBody>
      <dsp:txXfrm>
        <a:off x="3039027" y="2402599"/>
        <a:ext cx="2135928" cy="912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F2250-BE52-49B9-A14E-A29B0C61969C}">
      <dsp:nvSpPr>
        <dsp:cNvPr id="0" name=""/>
        <dsp:cNvSpPr/>
      </dsp:nvSpPr>
      <dsp:spPr>
        <a:xfrm>
          <a:off x="515" y="1187101"/>
          <a:ext cx="2212856" cy="969498"/>
        </a:xfrm>
        <a:prstGeom prst="roundRect">
          <a:avLst>
            <a:gd name="adj" fmla="val 10000"/>
          </a:avLst>
        </a:prstGeom>
        <a:solidFill>
          <a:srgbClr val="A9A9A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cap="none" spc="0" dirty="0" smtClean="0">
              <a:ln w="0"/>
              <a:solidFill>
                <a:schemeClr val="tx1"/>
              </a:solidFill>
              <a:effectLst/>
            </a:rPr>
            <a:t>Deterministic LASSO Solvers</a:t>
          </a:r>
          <a:endParaRPr lang="en-US" sz="2400" b="1" kern="1200" cap="none" spc="0" dirty="0">
            <a:ln w="0"/>
            <a:solidFill>
              <a:schemeClr val="tx1"/>
            </a:solidFill>
            <a:effectLst/>
          </a:endParaRPr>
        </a:p>
      </dsp:txBody>
      <dsp:txXfrm>
        <a:off x="28911" y="1215497"/>
        <a:ext cx="2156064" cy="912706"/>
      </dsp:txXfrm>
    </dsp:sp>
    <dsp:sp modelId="{F4ABD018-73D5-4645-ABFF-E8800D6DBB03}">
      <dsp:nvSpPr>
        <dsp:cNvPr id="0" name=""/>
        <dsp:cNvSpPr/>
      </dsp:nvSpPr>
      <dsp:spPr>
        <a:xfrm rot="18230753">
          <a:off x="1896278" y="1039138"/>
          <a:ext cx="1431446" cy="76552"/>
        </a:xfrm>
        <a:custGeom>
          <a:avLst/>
          <a:gdLst/>
          <a:ahLst/>
          <a:cxnLst/>
          <a:rect l="0" t="0" r="0" b="0"/>
          <a:pathLst>
            <a:path>
              <a:moveTo>
                <a:pt x="0" y="38276"/>
              </a:moveTo>
              <a:lnTo>
                <a:pt x="1431446" y="3827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en-US" sz="100" b="1" kern="1200" cap="none" spc="0">
            <a:ln w="0"/>
            <a:solidFill>
              <a:schemeClr val="tx1"/>
            </a:solidFill>
            <a:effectLst>
              <a:outerShdw blurRad="38100" dist="19050" dir="2700000" algn="tl" rotWithShape="0">
                <a:schemeClr val="dk1">
                  <a:alpha val="40000"/>
                </a:schemeClr>
              </a:outerShdw>
            </a:effectLst>
          </a:endParaRPr>
        </a:p>
      </dsp:txBody>
      <dsp:txXfrm>
        <a:off x="2576215" y="1041628"/>
        <a:ext cx="71572" cy="71572"/>
      </dsp:txXfrm>
    </dsp:sp>
    <dsp:sp modelId="{5DE25B2A-5A4D-4FA9-82E4-B6375F00C7A3}">
      <dsp:nvSpPr>
        <dsp:cNvPr id="0" name=""/>
        <dsp:cNvSpPr/>
      </dsp:nvSpPr>
      <dsp:spPr>
        <a:xfrm>
          <a:off x="3010631" y="0"/>
          <a:ext cx="2196758" cy="965957"/>
        </a:xfrm>
        <a:prstGeom prst="roundRect">
          <a:avLst>
            <a:gd name="adj" fmla="val 10000"/>
          </a:avLst>
        </a:prstGeom>
        <a:solidFill>
          <a:srgbClr val="7CB754"/>
        </a:solidFill>
        <a:ln>
          <a:noFill/>
        </a:ln>
        <a:effectLst>
          <a:glow rad="495300">
            <a:srgbClr val="FF0000">
              <a:alpha val="50000"/>
            </a:srgbClr>
          </a:glo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cap="none" spc="0" dirty="0" smtClean="0">
              <a:ln w="0"/>
              <a:solidFill>
                <a:schemeClr val="tx1"/>
              </a:solidFill>
              <a:effectLst/>
            </a:rPr>
            <a:t>First Order Methods</a:t>
          </a:r>
          <a:endParaRPr lang="en-US" sz="2400" b="1" kern="1200" cap="none" spc="0" dirty="0">
            <a:ln w="0"/>
            <a:solidFill>
              <a:schemeClr val="tx1"/>
            </a:solidFill>
            <a:effectLst/>
          </a:endParaRPr>
        </a:p>
      </dsp:txBody>
      <dsp:txXfrm>
        <a:off x="3038923" y="28292"/>
        <a:ext cx="2140174" cy="909373"/>
      </dsp:txXfrm>
    </dsp:sp>
    <dsp:sp modelId="{8AF9FF8A-4441-4923-AEB2-38F18E14C39E}">
      <dsp:nvSpPr>
        <dsp:cNvPr id="0" name=""/>
        <dsp:cNvSpPr/>
      </dsp:nvSpPr>
      <dsp:spPr>
        <a:xfrm rot="3366877">
          <a:off x="1897013" y="2227125"/>
          <a:ext cx="1429976" cy="76552"/>
        </a:xfrm>
        <a:custGeom>
          <a:avLst/>
          <a:gdLst/>
          <a:ahLst/>
          <a:cxnLst/>
          <a:rect l="0" t="0" r="0" b="0"/>
          <a:pathLst>
            <a:path>
              <a:moveTo>
                <a:pt x="0" y="38276"/>
              </a:moveTo>
              <a:lnTo>
                <a:pt x="1429976" y="38276"/>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en-US" sz="100" b="1" kern="1200" cap="none" spc="0">
            <a:ln w="0"/>
            <a:solidFill>
              <a:schemeClr val="tx1"/>
            </a:solidFill>
            <a:effectLst>
              <a:outerShdw blurRad="38100" dist="19050" dir="2700000" algn="tl" rotWithShape="0">
                <a:schemeClr val="dk1">
                  <a:alpha val="40000"/>
                </a:schemeClr>
              </a:outerShdw>
            </a:effectLst>
          </a:endParaRPr>
        </a:p>
      </dsp:txBody>
      <dsp:txXfrm>
        <a:off x="2576252" y="2229652"/>
        <a:ext cx="71498" cy="71498"/>
      </dsp:txXfrm>
    </dsp:sp>
    <dsp:sp modelId="{1D4C6901-1149-4761-9BC1-3A9BAFF6302B}">
      <dsp:nvSpPr>
        <dsp:cNvPr id="0" name=""/>
        <dsp:cNvSpPr/>
      </dsp:nvSpPr>
      <dsp:spPr>
        <a:xfrm>
          <a:off x="3010631" y="2374203"/>
          <a:ext cx="2192720" cy="969498"/>
        </a:xfrm>
        <a:prstGeom prst="roundRect">
          <a:avLst>
            <a:gd name="adj" fmla="val 10000"/>
          </a:avLst>
        </a:prstGeom>
        <a:solidFill>
          <a:srgbClr val="A9A9A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cap="none" spc="0" dirty="0" smtClean="0">
              <a:ln w="0"/>
              <a:solidFill>
                <a:schemeClr val="tx1"/>
              </a:solidFill>
              <a:effectLst/>
            </a:rPr>
            <a:t>Second Order Methods</a:t>
          </a:r>
          <a:endParaRPr lang="en-US" sz="2400" b="1" kern="1200" cap="none" spc="0" dirty="0">
            <a:ln w="0"/>
            <a:solidFill>
              <a:schemeClr val="tx1"/>
            </a:solidFill>
            <a:effectLst/>
          </a:endParaRPr>
        </a:p>
      </dsp:txBody>
      <dsp:txXfrm>
        <a:off x="3039027" y="2402599"/>
        <a:ext cx="2135928" cy="912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3ADF1A-0C54-4900-9CA9-852F86712066}" type="datetimeFigureOut">
              <a:rPr lang="en-US" smtClean="0"/>
              <a:t>7/24/2017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F4C015-6377-4051-A39D-E1E96DE9B136}" type="slidenum">
              <a:rPr lang="en-US" smtClean="0"/>
              <a:t>‹#›</a:t>
            </a:fld>
            <a:endParaRPr lang="en-US"/>
          </a:p>
        </p:txBody>
      </p:sp>
    </p:spTree>
    <p:extLst>
      <p:ext uri="{BB962C8B-B14F-4D97-AF65-F5344CB8AC3E}">
        <p14:creationId xmlns:p14="http://schemas.microsoft.com/office/powerpoint/2010/main" val="14004433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1D4D2-4A7C-4772-B02D-94D434B5798E}" type="datetimeFigureOut">
              <a:rPr lang="en-US" smtClean="0"/>
              <a:t>7/24/2017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69EF15-9BD3-419E-B459-B26ED5B5E4FE}" type="slidenum">
              <a:rPr lang="en-US" smtClean="0"/>
              <a:t>‹#›</a:t>
            </a:fld>
            <a:endParaRPr lang="en-US"/>
          </a:p>
        </p:txBody>
      </p:sp>
    </p:spTree>
    <p:extLst>
      <p:ext uri="{BB962C8B-B14F-4D97-AF65-F5344CB8AC3E}">
        <p14:creationId xmlns:p14="http://schemas.microsoft.com/office/powerpoint/2010/main" val="1992562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Hello all,</a:t>
            </a:r>
          </a:p>
          <a:p>
            <a:r>
              <a:rPr lang="en-US" sz="1200" kern="1200" dirty="0" smtClean="0">
                <a:solidFill>
                  <a:schemeClr val="tx1"/>
                </a:solidFill>
                <a:effectLst/>
                <a:latin typeface="+mn-lt"/>
                <a:ea typeface="+mn-ea"/>
                <a:cs typeface="+mn-cs"/>
              </a:rPr>
              <a:t>Thank you for coming. This is me Adel Bibi, and this is a joint work with Hani </a:t>
            </a:r>
            <a:r>
              <a:rPr lang="en-US" sz="1200" kern="1200" dirty="0" err="1" smtClean="0">
                <a:solidFill>
                  <a:schemeClr val="tx1"/>
                </a:solidFill>
                <a:effectLst/>
                <a:latin typeface="+mn-lt"/>
                <a:ea typeface="+mn-ea"/>
                <a:cs typeface="+mn-cs"/>
              </a:rPr>
              <a:t>Itani</a:t>
            </a:r>
            <a:r>
              <a:rPr lang="en-US" sz="1200" kern="1200" dirty="0" smtClean="0">
                <a:solidFill>
                  <a:schemeClr val="tx1"/>
                </a:solidFill>
                <a:effectLst/>
                <a:latin typeface="+mn-lt"/>
                <a:ea typeface="+mn-ea"/>
                <a:cs typeface="+mn-cs"/>
              </a:rPr>
              <a:t> supervised by Dr. Bernard </a:t>
            </a:r>
            <a:r>
              <a:rPr lang="en-US" sz="1200" kern="1200" dirty="0" err="1" smtClean="0">
                <a:solidFill>
                  <a:schemeClr val="tx1"/>
                </a:solidFill>
                <a:effectLst/>
                <a:latin typeface="+mn-lt"/>
                <a:ea typeface="+mn-ea"/>
                <a:cs typeface="+mn-cs"/>
              </a:rPr>
              <a:t>Ghanem</a:t>
            </a:r>
            <a:r>
              <a:rPr lang="en-US" sz="1200" kern="1200" dirty="0" smtClean="0">
                <a:solidFill>
                  <a:schemeClr val="tx1"/>
                </a:solidFill>
                <a:effectLst/>
                <a:latin typeface="+mn-lt"/>
                <a:ea typeface="+mn-ea"/>
                <a:cs typeface="+mn-cs"/>
              </a:rPr>
              <a:t> from KAUST. The paper title is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Large –Scale LASSO in the Fourier Domain”.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1</a:t>
            </a:fld>
            <a:endParaRPr lang="en-US"/>
          </a:p>
        </p:txBody>
      </p:sp>
    </p:spTree>
    <p:extLst>
      <p:ext uri="{BB962C8B-B14F-4D97-AF65-F5344CB8AC3E}">
        <p14:creationId xmlns:p14="http://schemas.microsoft.com/office/powerpoint/2010/main" val="67287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the question that we asked ourselves is, do we benefit from lifting the lasso into a higher dimension and equip the space of that new dimension with some structure? </a:t>
            </a:r>
          </a:p>
          <a:p>
            <a:endParaRPr lang="en-US" dirty="0"/>
          </a:p>
        </p:txBody>
      </p:sp>
      <p:sp>
        <p:nvSpPr>
          <p:cNvPr id="4" name="Slide Number Placeholder 3"/>
          <p:cNvSpPr>
            <a:spLocks noGrp="1"/>
          </p:cNvSpPr>
          <p:nvPr>
            <p:ph type="sldNum" sz="quarter" idx="10"/>
          </p:nvPr>
        </p:nvSpPr>
        <p:spPr/>
        <p:txBody>
          <a:bodyPr/>
          <a:lstStyle/>
          <a:p>
            <a:fld id="{DD69EF15-9BD3-419E-B459-B26ED5B5E4FE}" type="slidenum">
              <a:rPr lang="en-US" smtClean="0"/>
              <a:t>10</a:t>
            </a:fld>
            <a:endParaRPr lang="en-US"/>
          </a:p>
        </p:txBody>
      </p:sp>
    </p:spTree>
    <p:extLst>
      <p:ext uri="{BB962C8B-B14F-4D97-AF65-F5344CB8AC3E}">
        <p14:creationId xmlns:p14="http://schemas.microsoft.com/office/powerpoint/2010/main" val="2079726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Well, that’s exactly what we did. We generate even a bigger problem by transforming each column in the original matrix A into a </a:t>
            </a:r>
            <a:r>
              <a:rPr lang="en-US" sz="1200" kern="1200" dirty="0" err="1" smtClean="0">
                <a:solidFill>
                  <a:schemeClr val="tx1"/>
                </a:solidFill>
                <a:effectLst/>
                <a:latin typeface="+mn-lt"/>
                <a:ea typeface="+mn-ea"/>
                <a:cs typeface="+mn-cs"/>
              </a:rPr>
              <a:t>circulant</a:t>
            </a:r>
            <a:r>
              <a:rPr lang="en-US" sz="1200" kern="1200" dirty="0" smtClean="0">
                <a:solidFill>
                  <a:schemeClr val="tx1"/>
                </a:solidFill>
                <a:effectLst/>
                <a:latin typeface="+mn-lt"/>
                <a:ea typeface="+mn-ea"/>
                <a:cs typeface="+mn-cs"/>
              </a:rPr>
              <a:t> matrix as shown here. So if the original A is of size </a:t>
            </a:r>
            <a:r>
              <a:rPr lang="en-US" sz="1200" kern="1200" dirty="0" err="1" smtClean="0">
                <a:solidFill>
                  <a:schemeClr val="tx1"/>
                </a:solidFill>
                <a:effectLst/>
                <a:latin typeface="+mn-lt"/>
                <a:ea typeface="+mn-ea"/>
                <a:cs typeface="+mn-cs"/>
              </a:rPr>
              <a:t>mxn</a:t>
            </a:r>
            <a:r>
              <a:rPr lang="en-US" sz="1200" kern="1200" dirty="0" smtClean="0">
                <a:solidFill>
                  <a:schemeClr val="tx1"/>
                </a:solidFill>
                <a:effectLst/>
                <a:latin typeface="+mn-lt"/>
                <a:ea typeface="+mn-ea"/>
                <a:cs typeface="+mn-cs"/>
              </a:rPr>
              <a:t>, the new dictionary A tilde is of size m x (</a:t>
            </a:r>
            <a:r>
              <a:rPr lang="en-US" sz="1200" kern="1200" dirty="0" err="1" smtClean="0">
                <a:solidFill>
                  <a:schemeClr val="tx1"/>
                </a:solidFill>
                <a:effectLst/>
                <a:latin typeface="+mn-lt"/>
                <a:ea typeface="+mn-ea"/>
                <a:cs typeface="+mn-cs"/>
              </a:rPr>
              <a:t>mn</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D69EF15-9BD3-419E-B459-B26ED5B5E4FE}" type="slidenum">
              <a:rPr lang="en-US" smtClean="0"/>
              <a:t>11</a:t>
            </a:fld>
            <a:endParaRPr lang="en-US"/>
          </a:p>
        </p:txBody>
      </p:sp>
    </p:spTree>
    <p:extLst>
      <p:ext uri="{BB962C8B-B14F-4D97-AF65-F5344CB8AC3E}">
        <p14:creationId xmlns:p14="http://schemas.microsoft.com/office/powerpoint/2010/main" val="417777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make sure both problems are in fact equivalent, extra constraints are added to force the co-officiants in the new sparse code c tilde corresponding to the new appended columns are zero which can be grouped into the constraints Dc = 0.</a:t>
            </a:r>
          </a:p>
          <a:p>
            <a:endParaRPr lang="en-US" dirty="0"/>
          </a:p>
        </p:txBody>
      </p:sp>
      <p:sp>
        <p:nvSpPr>
          <p:cNvPr id="4" name="Slide Number Placeholder 3"/>
          <p:cNvSpPr>
            <a:spLocks noGrp="1"/>
          </p:cNvSpPr>
          <p:nvPr>
            <p:ph type="sldNum" sz="quarter" idx="10"/>
          </p:nvPr>
        </p:nvSpPr>
        <p:spPr/>
        <p:txBody>
          <a:bodyPr/>
          <a:lstStyle/>
          <a:p>
            <a:fld id="{DD69EF15-9BD3-419E-B459-B26ED5B5E4FE}" type="slidenum">
              <a:rPr lang="en-US" smtClean="0"/>
              <a:t>12</a:t>
            </a:fld>
            <a:endParaRPr lang="en-US"/>
          </a:p>
        </p:txBody>
      </p:sp>
    </p:spTree>
    <p:extLst>
      <p:ext uri="{BB962C8B-B14F-4D97-AF65-F5344CB8AC3E}">
        <p14:creationId xmlns:p14="http://schemas.microsoft.com/office/powerpoint/2010/main" val="1392402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those of you who work in dictionary learning, the lifted problem is a special version of the convolutional sparse coding where the sparse codes are not arbitrary but constrained to being impulse functions.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13</a:t>
            </a:fld>
            <a:endParaRPr lang="en-US"/>
          </a:p>
        </p:txBody>
      </p:sp>
    </p:spTree>
    <p:extLst>
      <p:ext uri="{BB962C8B-B14F-4D97-AF65-F5344CB8AC3E}">
        <p14:creationId xmlns:p14="http://schemas.microsoft.com/office/powerpoint/2010/main" val="344937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those of you who work in dictionary learning, the lifted problem is a special version of the convolutional sparse coding where the sparse codes are not arbitrary but constrained to being impulse functions.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14</a:t>
            </a:fld>
            <a:endParaRPr lang="en-US"/>
          </a:p>
        </p:txBody>
      </p:sp>
    </p:spTree>
    <p:extLst>
      <p:ext uri="{BB962C8B-B14F-4D97-AF65-F5344CB8AC3E}">
        <p14:creationId xmlns:p14="http://schemas.microsoft.com/office/powerpoint/2010/main" val="239219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those of you who work in dictionary learning, the lifted problem is a special version of the convolutional sparse coding where the sparse codes are not arbitrary but constrained to being impulse functions.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15</a:t>
            </a:fld>
            <a:endParaRPr lang="en-US"/>
          </a:p>
        </p:txBody>
      </p:sp>
    </p:spTree>
    <p:extLst>
      <p:ext uri="{BB962C8B-B14F-4D97-AF65-F5344CB8AC3E}">
        <p14:creationId xmlns:p14="http://schemas.microsoft.com/office/powerpoint/2010/main" val="1181595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those of you who work in dictionary learning, the lifted problem is a special version of the convolutional sparse coding where the sparse codes are not arbitrary but constrained to being impulse functions.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16</a:t>
            </a:fld>
            <a:endParaRPr lang="en-US"/>
          </a:p>
        </p:txBody>
      </p:sp>
    </p:spTree>
    <p:extLst>
      <p:ext uri="{BB962C8B-B14F-4D97-AF65-F5344CB8AC3E}">
        <p14:creationId xmlns:p14="http://schemas.microsoft.com/office/powerpoint/2010/main" val="250324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this is the big picture. On your left is the primal and dual versions of the lasso. Where PL-ADMM and DL-ADMM is applying ADMM to each, respectively. On your left is the lifted lasso and right beneath is its dual forum.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is essentially applying ADMM to the dual version of the </a:t>
            </a:r>
            <a:r>
              <a:rPr lang="en-US" sz="1200" kern="1200" dirty="0" err="1" smtClean="0">
                <a:solidFill>
                  <a:schemeClr val="tx1"/>
                </a:solidFill>
                <a:effectLst/>
                <a:latin typeface="+mn-lt"/>
                <a:ea typeface="+mn-ea"/>
                <a:cs typeface="+mn-cs"/>
              </a:rPr>
              <a:t>liften</a:t>
            </a:r>
            <a:r>
              <a:rPr lang="en-US" sz="1200" kern="1200" dirty="0" smtClean="0">
                <a:solidFill>
                  <a:schemeClr val="tx1"/>
                </a:solidFill>
                <a:effectLst/>
                <a:latin typeface="+mn-lt"/>
                <a:ea typeface="+mn-ea"/>
                <a:cs typeface="+mn-cs"/>
              </a:rPr>
              <a:t> problem to similar reasons o why DL-ADMM is faster than PL-ADMM discussed earlier.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17</a:t>
            </a:fld>
            <a:endParaRPr lang="en-US"/>
          </a:p>
        </p:txBody>
      </p:sp>
    </p:spTree>
    <p:extLst>
      <p:ext uri="{BB962C8B-B14F-4D97-AF65-F5344CB8AC3E}">
        <p14:creationId xmlns:p14="http://schemas.microsoft.com/office/powerpoint/2010/main" val="3961670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Alright, now to solve this problem using ADMM, here is give the augmented </a:t>
            </a:r>
            <a:r>
              <a:rPr lang="en-US" sz="1200" kern="1200" dirty="0" err="1" smtClean="0">
                <a:solidFill>
                  <a:schemeClr val="tx1"/>
                </a:solidFill>
                <a:effectLst/>
                <a:latin typeface="+mn-lt"/>
                <a:ea typeface="+mn-ea"/>
                <a:cs typeface="+mn-cs"/>
              </a:rPr>
              <a:t>lagrangian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So as for the dual variable Psi update, and just like before we need to solve a linear system involving AA^H of size </a:t>
            </a:r>
            <a:r>
              <a:rPr lang="en-US" sz="1200" kern="1200" dirty="0" err="1" smtClean="0">
                <a:solidFill>
                  <a:schemeClr val="tx1"/>
                </a:solidFill>
                <a:effectLst/>
                <a:latin typeface="+mn-lt"/>
                <a:ea typeface="+mn-ea"/>
                <a:cs typeface="+mn-cs"/>
              </a:rPr>
              <a:t>mxm</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However, we do know exactly know how to efficiently solve that linear system using Fourier transforms and ONLY element wise operations and the solution is given as follows. All variables with a hat are the Fourier transforms of the corresponding variables. Also note that the </a:t>
            </a:r>
            <a:r>
              <a:rPr lang="en-US" sz="1200" kern="1200" dirty="0" err="1" smtClean="0">
                <a:solidFill>
                  <a:schemeClr val="tx1"/>
                </a:solidFill>
                <a:effectLst/>
                <a:latin typeface="+mn-lt"/>
                <a:ea typeface="+mn-ea"/>
                <a:cs typeface="+mn-cs"/>
              </a:rPr>
              <a:t>ffts</a:t>
            </a:r>
            <a:r>
              <a:rPr lang="en-US" sz="1200" kern="1200" dirty="0" smtClean="0">
                <a:solidFill>
                  <a:schemeClr val="tx1"/>
                </a:solidFill>
                <a:effectLst/>
                <a:latin typeface="+mn-lt"/>
                <a:ea typeface="+mn-ea"/>
                <a:cs typeface="+mn-cs"/>
              </a:rPr>
              <a:t> of A are computed only once at the beginning, and therefore we only need to compute the </a:t>
            </a:r>
            <a:r>
              <a:rPr lang="en-US" sz="1200" kern="1200" dirty="0" err="1" smtClean="0">
                <a:solidFill>
                  <a:schemeClr val="tx1"/>
                </a:solidFill>
                <a:effectLst/>
                <a:latin typeface="+mn-lt"/>
                <a:ea typeface="+mn-ea"/>
                <a:cs typeface="+mn-cs"/>
              </a:rPr>
              <a:t>fft</a:t>
            </a:r>
            <a:r>
              <a:rPr lang="en-US" sz="1200" kern="1200" dirty="0" smtClean="0">
                <a:solidFill>
                  <a:schemeClr val="tx1"/>
                </a:solidFill>
                <a:effectLst/>
                <a:latin typeface="+mn-lt"/>
                <a:ea typeface="+mn-ea"/>
                <a:cs typeface="+mn-cs"/>
              </a:rPr>
              <a:t> of e in each iteration.</a:t>
            </a:r>
          </a:p>
          <a:p>
            <a:r>
              <a:rPr lang="en-US" sz="1200" kern="1200" dirty="0" smtClean="0">
                <a:solidFill>
                  <a:schemeClr val="tx1"/>
                </a:solidFill>
                <a:effectLst/>
                <a:latin typeface="+mn-lt"/>
                <a:ea typeface="+mn-ea"/>
                <a:cs typeface="+mn-cs"/>
              </a:rPr>
              <a:t>All the operations including the division here are elementwise operations.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18</a:t>
            </a:fld>
            <a:endParaRPr lang="en-US"/>
          </a:p>
        </p:txBody>
      </p:sp>
    </p:spTree>
    <p:extLst>
      <p:ext uri="{BB962C8B-B14F-4D97-AF65-F5344CB8AC3E}">
        <p14:creationId xmlns:p14="http://schemas.microsoft.com/office/powerpoint/2010/main" val="332962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Alright, now to solve this problem using ADMM, here is give the augmented </a:t>
            </a:r>
            <a:r>
              <a:rPr lang="en-US" sz="1200" kern="1200" dirty="0" err="1" smtClean="0">
                <a:solidFill>
                  <a:schemeClr val="tx1"/>
                </a:solidFill>
                <a:effectLst/>
                <a:latin typeface="+mn-lt"/>
                <a:ea typeface="+mn-ea"/>
                <a:cs typeface="+mn-cs"/>
              </a:rPr>
              <a:t>lagrangian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So as for the dual variable Psi update, and just like before we need to solve a linear system involving AA^H of size </a:t>
            </a:r>
            <a:r>
              <a:rPr lang="en-US" sz="1200" kern="1200" dirty="0" err="1" smtClean="0">
                <a:solidFill>
                  <a:schemeClr val="tx1"/>
                </a:solidFill>
                <a:effectLst/>
                <a:latin typeface="+mn-lt"/>
                <a:ea typeface="+mn-ea"/>
                <a:cs typeface="+mn-cs"/>
              </a:rPr>
              <a:t>mxm</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However, we do know exactly know how to efficiently solve that linear system using Fourier transforms and ONLY element wise operations and the solution is given as follows. All variables with a hat are the Fourier transforms of the corresponding variables. Also note that the </a:t>
            </a:r>
            <a:r>
              <a:rPr lang="en-US" sz="1200" kern="1200" dirty="0" err="1" smtClean="0">
                <a:solidFill>
                  <a:schemeClr val="tx1"/>
                </a:solidFill>
                <a:effectLst/>
                <a:latin typeface="+mn-lt"/>
                <a:ea typeface="+mn-ea"/>
                <a:cs typeface="+mn-cs"/>
              </a:rPr>
              <a:t>ffts</a:t>
            </a:r>
            <a:r>
              <a:rPr lang="en-US" sz="1200" kern="1200" dirty="0" smtClean="0">
                <a:solidFill>
                  <a:schemeClr val="tx1"/>
                </a:solidFill>
                <a:effectLst/>
                <a:latin typeface="+mn-lt"/>
                <a:ea typeface="+mn-ea"/>
                <a:cs typeface="+mn-cs"/>
              </a:rPr>
              <a:t> of A are computed only once at the beginning, and therefore we only need to compute the </a:t>
            </a:r>
            <a:r>
              <a:rPr lang="en-US" sz="1200" kern="1200" dirty="0" err="1" smtClean="0">
                <a:solidFill>
                  <a:schemeClr val="tx1"/>
                </a:solidFill>
                <a:effectLst/>
                <a:latin typeface="+mn-lt"/>
                <a:ea typeface="+mn-ea"/>
                <a:cs typeface="+mn-cs"/>
              </a:rPr>
              <a:t>fft</a:t>
            </a:r>
            <a:r>
              <a:rPr lang="en-US" sz="1200" kern="1200" dirty="0" smtClean="0">
                <a:solidFill>
                  <a:schemeClr val="tx1"/>
                </a:solidFill>
                <a:effectLst/>
                <a:latin typeface="+mn-lt"/>
                <a:ea typeface="+mn-ea"/>
                <a:cs typeface="+mn-cs"/>
              </a:rPr>
              <a:t> of e in each iteration.</a:t>
            </a:r>
          </a:p>
          <a:p>
            <a:r>
              <a:rPr lang="en-US" sz="1200" kern="1200" dirty="0" smtClean="0">
                <a:solidFill>
                  <a:schemeClr val="tx1"/>
                </a:solidFill>
                <a:effectLst/>
                <a:latin typeface="+mn-lt"/>
                <a:ea typeface="+mn-ea"/>
                <a:cs typeface="+mn-cs"/>
              </a:rPr>
              <a:t>All the operations including the division here are elementwise operations.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19</a:t>
            </a:fld>
            <a:endParaRPr lang="en-US"/>
          </a:p>
        </p:txBody>
      </p:sp>
    </p:spTree>
    <p:extLst>
      <p:ext uri="{BB962C8B-B14F-4D97-AF65-F5344CB8AC3E}">
        <p14:creationId xmlns:p14="http://schemas.microsoft.com/office/powerpoint/2010/main" val="64519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I’ll start off with the boring stuff. I have to introduce to you the LASSO and how is it important in computer vision.</a:t>
            </a:r>
          </a:p>
          <a:p>
            <a:r>
              <a:rPr lang="en-US" sz="1200" kern="1200" dirty="0" smtClean="0">
                <a:solidFill>
                  <a:schemeClr val="tx1"/>
                </a:solidFill>
                <a:effectLst/>
                <a:latin typeface="+mn-lt"/>
                <a:ea typeface="+mn-ea"/>
                <a:cs typeface="+mn-cs"/>
              </a:rPr>
              <a:t>So the LASSO is this optimization problem where we seek a solution vector c that fits the data with an L1 prior that induces sparsity. That is we seek to find the sparsest solution that best explains the data.</a:t>
            </a:r>
          </a:p>
          <a:p>
            <a:r>
              <a:rPr lang="en-US" sz="1200" kern="1200" dirty="0" smtClean="0">
                <a:solidFill>
                  <a:schemeClr val="tx1"/>
                </a:solidFill>
                <a:effectLst/>
                <a:latin typeface="+mn-lt"/>
                <a:ea typeface="+mn-ea"/>
                <a:cs typeface="+mn-cs"/>
              </a:rPr>
              <a:t>The problem in hand is convex; however, it is not smooth. We will denote the matrix A (which is often fat) as the dictionary and the solution c as the sparse code throughout the presentation.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2</a:t>
            </a:fld>
            <a:endParaRPr lang="en-US"/>
          </a:p>
        </p:txBody>
      </p:sp>
    </p:spTree>
    <p:extLst>
      <p:ext uri="{BB962C8B-B14F-4D97-AF65-F5344CB8AC3E}">
        <p14:creationId xmlns:p14="http://schemas.microsoft.com/office/powerpoint/2010/main" val="3381321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for completion, this is the update for zeta. Again all the operations here are element wise.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20</a:t>
            </a:fld>
            <a:endParaRPr lang="en-US"/>
          </a:p>
        </p:txBody>
      </p:sp>
    </p:spTree>
    <p:extLst>
      <p:ext uri="{BB962C8B-B14F-4D97-AF65-F5344CB8AC3E}">
        <p14:creationId xmlns:p14="http://schemas.microsoft.com/office/powerpoint/2010/main" val="416511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to give you an idea why did we do all this extra hassle, you can see the speed iteration cost comparison between DL-ADMM and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the most expensive operation is taking FFTs of m dimensional vector that is m log m, however we have n of them &gt; so the overall complexity is </a:t>
            </a:r>
            <a:r>
              <a:rPr lang="en-US" sz="1200" kern="1200" dirty="0" err="1" smtClean="0">
                <a:solidFill>
                  <a:schemeClr val="tx1"/>
                </a:solidFill>
                <a:effectLst/>
                <a:latin typeface="+mn-lt"/>
                <a:ea typeface="+mn-ea"/>
                <a:cs typeface="+mn-cs"/>
              </a:rPr>
              <a:t>mn</a:t>
            </a:r>
            <a:r>
              <a:rPr lang="en-US" sz="1200" kern="1200" dirty="0" smtClean="0">
                <a:solidFill>
                  <a:schemeClr val="tx1"/>
                </a:solidFill>
                <a:effectLst/>
                <a:latin typeface="+mn-lt"/>
                <a:ea typeface="+mn-ea"/>
                <a:cs typeface="+mn-cs"/>
              </a:rPr>
              <a:t> log m. As opposed to DL-ADMM where a linear system solving routine is required, raising the complexity to at most m^3.</a:t>
            </a:r>
          </a:p>
          <a:p>
            <a:r>
              <a:rPr lang="en-US" sz="1200" kern="1200" dirty="0" smtClean="0">
                <a:solidFill>
                  <a:schemeClr val="tx1"/>
                </a:solidFill>
                <a:effectLst/>
                <a:latin typeface="+mn-lt"/>
                <a:ea typeface="+mn-ea"/>
                <a:cs typeface="+mn-cs"/>
              </a:rPr>
              <a:t>This indicates that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is best suited for when m^2 is &gt;&gt; than </a:t>
            </a:r>
            <a:r>
              <a:rPr lang="en-US" sz="1200" kern="1200" dirty="0" err="1" smtClean="0">
                <a:solidFill>
                  <a:schemeClr val="tx1"/>
                </a:solidFill>
                <a:effectLst/>
                <a:latin typeface="+mn-lt"/>
                <a:ea typeface="+mn-ea"/>
                <a:cs typeface="+mn-cs"/>
              </a:rPr>
              <a:t>nlog</a:t>
            </a:r>
            <a:r>
              <a:rPr lang="en-US" sz="1200" kern="1200" dirty="0" smtClean="0">
                <a:solidFill>
                  <a:schemeClr val="tx1"/>
                </a:solidFill>
                <a:effectLst/>
                <a:latin typeface="+mn-lt"/>
                <a:ea typeface="+mn-ea"/>
                <a:cs typeface="+mn-cs"/>
              </a:rPr>
              <a:t> m. This is the case for dictionaries that are large in scale in both dimensions but not having significantly more columns than rows.</a:t>
            </a:r>
          </a:p>
          <a:p>
            <a:r>
              <a:rPr lang="en-US" sz="1200" kern="1200" dirty="0" smtClean="0">
                <a:solidFill>
                  <a:schemeClr val="tx1"/>
                </a:solidFill>
                <a:effectLst/>
                <a:latin typeface="+mn-lt"/>
                <a:ea typeface="+mn-ea"/>
                <a:cs typeface="+mn-cs"/>
              </a:rPr>
              <a:t>This is a plot for a speed comparison where the x y axis are the number of rows m and the ratio n/m. It is clear that comparing the iteration time for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is much lower than DL-ADMM even for cases where there are 2.5x more columns than rows.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21</a:t>
            </a:fld>
            <a:endParaRPr lang="en-US"/>
          </a:p>
        </p:txBody>
      </p:sp>
    </p:spTree>
    <p:extLst>
      <p:ext uri="{BB962C8B-B14F-4D97-AF65-F5344CB8AC3E}">
        <p14:creationId xmlns:p14="http://schemas.microsoft.com/office/powerpoint/2010/main" val="1370128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here finally, I present to you some of the results we managed to achieve.</a:t>
            </a:r>
          </a:p>
          <a:p>
            <a:r>
              <a:rPr lang="en-US" sz="1200" kern="1200" dirty="0" smtClean="0">
                <a:solidFill>
                  <a:schemeClr val="tx1"/>
                </a:solidFill>
                <a:effectLst/>
                <a:latin typeface="+mn-lt"/>
                <a:ea typeface="+mn-ea"/>
                <a:cs typeface="+mn-cs"/>
              </a:rPr>
              <a:t>First we compare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on a two GPUs (</a:t>
            </a:r>
            <a:r>
              <a:rPr lang="en-US" sz="1200" kern="1200" dirty="0" err="1" smtClean="0">
                <a:solidFill>
                  <a:schemeClr val="tx1"/>
                </a:solidFill>
                <a:effectLst/>
                <a:latin typeface="+mn-lt"/>
                <a:ea typeface="+mn-ea"/>
                <a:cs typeface="+mn-cs"/>
              </a:rPr>
              <a:t>TitanX</a:t>
            </a:r>
            <a:r>
              <a:rPr lang="en-US" sz="1200" kern="1200" dirty="0" smtClean="0">
                <a:solidFill>
                  <a:schemeClr val="tx1"/>
                </a:solidFill>
                <a:effectLst/>
                <a:latin typeface="+mn-lt"/>
                <a:ea typeface="+mn-ea"/>
                <a:cs typeface="+mn-cs"/>
              </a:rPr>
              <a:t> and Pascal) against a multi core CPU version of DL-ADMM. Despite that CPU cores are much faster than GPU cores sometimes 3 folds, and that there are many powerful linear solver libraries,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still outperforms DL-ADMM. Obviously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is slower than DL-ADMM for smaller dictionaries but the gap closes as the dimension increases.</a:t>
            </a:r>
          </a:p>
          <a:p>
            <a:r>
              <a:rPr lang="en-US" sz="1200" kern="1200" dirty="0" smtClean="0">
                <a:solidFill>
                  <a:schemeClr val="tx1"/>
                </a:solidFill>
                <a:effectLst/>
                <a:latin typeface="+mn-lt"/>
                <a:ea typeface="+mn-ea"/>
                <a:cs typeface="+mn-cs"/>
              </a:rPr>
              <a:t>A cool note is that you can see dips appearing from time to time. These dips actually occur at dimensions that are power of 2. This is because most of FFTs are best suited for power of 2. If the dimension was to be a something like 2^v + 1, all vectors under the hood will be padded with zeros and x^(v+1) FFTs are computed reducing the performance significantly. </a:t>
            </a:r>
          </a:p>
          <a:p>
            <a:r>
              <a:rPr lang="en-US" sz="1200" kern="1200" dirty="0" smtClean="0">
                <a:solidFill>
                  <a:schemeClr val="tx1"/>
                </a:solidFill>
                <a:effectLst/>
                <a:latin typeface="+mn-lt"/>
                <a:ea typeface="+mn-ea"/>
                <a:cs typeface="+mn-cs"/>
              </a:rPr>
              <a:t>So this shows that actually choosing the right dimensions is significantly important. We still have some room since we can use other radices than 2 to compute the FFTs.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22</a:t>
            </a:fld>
            <a:endParaRPr lang="en-US"/>
          </a:p>
        </p:txBody>
      </p:sp>
    </p:spTree>
    <p:extLst>
      <p:ext uri="{BB962C8B-B14F-4D97-AF65-F5344CB8AC3E}">
        <p14:creationId xmlns:p14="http://schemas.microsoft.com/office/powerpoint/2010/main" val="1826254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experiment on synthetic data is where we compare both methods on a GPU wher</a:t>
            </a:r>
            <a:r>
              <a:rPr lang="en-US" baseline="0" dirty="0" smtClean="0"/>
              <a:t>e we apply the </a:t>
            </a:r>
            <a:r>
              <a:rPr lang="en-US" baseline="0" dirty="0" err="1" smtClean="0"/>
              <a:t>nesterovs</a:t>
            </a:r>
            <a:r>
              <a:rPr lang="en-US" baseline="0" dirty="0" smtClean="0"/>
              <a:t> trick to both methods as well.</a:t>
            </a:r>
          </a:p>
          <a:p>
            <a:endParaRPr lang="en-US" baseline="0" dirty="0" smtClean="0"/>
          </a:p>
          <a:p>
            <a:r>
              <a:rPr lang="en-US" baseline="0" dirty="0" smtClean="0"/>
              <a:t>This is performed on powers of 2 as well.</a:t>
            </a:r>
          </a:p>
          <a:p>
            <a:endParaRPr lang="en-US" baseline="0" dirty="0" smtClean="0"/>
          </a:p>
          <a:p>
            <a:r>
              <a:rPr lang="en-US" baseline="0" dirty="0" smtClean="0"/>
              <a:t>As noticed actually using </a:t>
            </a:r>
            <a:r>
              <a:rPr lang="en-US" baseline="0" dirty="0" err="1" smtClean="0"/>
              <a:t>nesterov’s</a:t>
            </a:r>
            <a:r>
              <a:rPr lang="en-US" baseline="0" dirty="0" smtClean="0"/>
              <a:t> like update on a convex problem </a:t>
            </a:r>
            <a:r>
              <a:rPr lang="en-US" baseline="0" dirty="0" err="1" smtClean="0"/>
              <a:t>significently</a:t>
            </a:r>
            <a:r>
              <a:rPr lang="en-US" baseline="0" dirty="0" smtClean="0"/>
              <a:t> improves the performance .. And </a:t>
            </a:r>
            <a:r>
              <a:rPr lang="en-US" baseline="0" dirty="0" err="1" smtClean="0"/>
              <a:t>FFTLasso</a:t>
            </a:r>
            <a:r>
              <a:rPr lang="en-US" baseline="0" dirty="0" smtClean="0"/>
              <a:t> is still faster than a GPU version of DL-ADMM.</a:t>
            </a:r>
          </a:p>
          <a:p>
            <a:endParaRPr lang="en-US" baseline="0" dirty="0" smtClean="0"/>
          </a:p>
          <a:p>
            <a:r>
              <a:rPr lang="en-US" baseline="0" dirty="0" smtClean="0"/>
              <a:t>Just to note here when Q = 1 that is the standard dual ascent is used.</a:t>
            </a:r>
            <a:endParaRPr lang="en-US" dirty="0"/>
          </a:p>
        </p:txBody>
      </p:sp>
      <p:sp>
        <p:nvSpPr>
          <p:cNvPr id="4" name="Slide Number Placeholder 3"/>
          <p:cNvSpPr>
            <a:spLocks noGrp="1"/>
          </p:cNvSpPr>
          <p:nvPr>
            <p:ph type="sldNum" sz="quarter" idx="10"/>
          </p:nvPr>
        </p:nvSpPr>
        <p:spPr/>
        <p:txBody>
          <a:bodyPr/>
          <a:lstStyle/>
          <a:p>
            <a:fld id="{DD69EF15-9BD3-419E-B459-B26ED5B5E4FE}" type="slidenum">
              <a:rPr lang="en-US" smtClean="0"/>
              <a:t>23</a:t>
            </a:fld>
            <a:endParaRPr lang="en-US"/>
          </a:p>
        </p:txBody>
      </p:sp>
    </p:spTree>
    <p:extLst>
      <p:ext uri="{BB962C8B-B14F-4D97-AF65-F5344CB8AC3E}">
        <p14:creationId xmlns:p14="http://schemas.microsoft.com/office/powerpoint/2010/main" val="138301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experiment on synthetic data is where we compare both methods on a GPU wher</a:t>
            </a:r>
            <a:r>
              <a:rPr lang="en-US" baseline="0" dirty="0" smtClean="0"/>
              <a:t>e we apply the </a:t>
            </a:r>
            <a:r>
              <a:rPr lang="en-US" baseline="0" dirty="0" err="1" smtClean="0"/>
              <a:t>nesterovs</a:t>
            </a:r>
            <a:r>
              <a:rPr lang="en-US" baseline="0" dirty="0" smtClean="0"/>
              <a:t> trick to both methods as well.</a:t>
            </a:r>
          </a:p>
          <a:p>
            <a:endParaRPr lang="en-US" baseline="0" dirty="0" smtClean="0"/>
          </a:p>
          <a:p>
            <a:r>
              <a:rPr lang="en-US" baseline="0" dirty="0" smtClean="0"/>
              <a:t>This is performed on powers of 2 as well.</a:t>
            </a:r>
          </a:p>
          <a:p>
            <a:endParaRPr lang="en-US" baseline="0" dirty="0" smtClean="0"/>
          </a:p>
          <a:p>
            <a:r>
              <a:rPr lang="en-US" baseline="0" dirty="0" smtClean="0"/>
              <a:t>As noticed actually using </a:t>
            </a:r>
            <a:r>
              <a:rPr lang="en-US" baseline="0" dirty="0" err="1" smtClean="0"/>
              <a:t>nesterov’s</a:t>
            </a:r>
            <a:r>
              <a:rPr lang="en-US" baseline="0" dirty="0" smtClean="0"/>
              <a:t> like update on a convex problem </a:t>
            </a:r>
            <a:r>
              <a:rPr lang="en-US" baseline="0" dirty="0" err="1" smtClean="0"/>
              <a:t>significently</a:t>
            </a:r>
            <a:r>
              <a:rPr lang="en-US" baseline="0" dirty="0" smtClean="0"/>
              <a:t> improves the performance .. And </a:t>
            </a:r>
            <a:r>
              <a:rPr lang="en-US" baseline="0" dirty="0" err="1" smtClean="0"/>
              <a:t>FFTLasso</a:t>
            </a:r>
            <a:r>
              <a:rPr lang="en-US" baseline="0" dirty="0" smtClean="0"/>
              <a:t> is still faster than a GPU version of DL-ADMM.</a:t>
            </a:r>
          </a:p>
          <a:p>
            <a:endParaRPr lang="en-US" baseline="0" dirty="0" smtClean="0"/>
          </a:p>
          <a:p>
            <a:r>
              <a:rPr lang="en-US" baseline="0" dirty="0" smtClean="0"/>
              <a:t>Just to note here when Q = 1 that is the standard dual ascent is used.</a:t>
            </a:r>
            <a:endParaRPr lang="en-US" dirty="0"/>
          </a:p>
        </p:txBody>
      </p:sp>
      <p:sp>
        <p:nvSpPr>
          <p:cNvPr id="4" name="Slide Number Placeholder 3"/>
          <p:cNvSpPr>
            <a:spLocks noGrp="1"/>
          </p:cNvSpPr>
          <p:nvPr>
            <p:ph type="sldNum" sz="quarter" idx="10"/>
          </p:nvPr>
        </p:nvSpPr>
        <p:spPr/>
        <p:txBody>
          <a:bodyPr/>
          <a:lstStyle/>
          <a:p>
            <a:fld id="{DD69EF15-9BD3-419E-B459-B26ED5B5E4FE}" type="slidenum">
              <a:rPr lang="en-US" smtClean="0"/>
              <a:t>24</a:t>
            </a:fld>
            <a:endParaRPr lang="en-US"/>
          </a:p>
        </p:txBody>
      </p:sp>
    </p:spTree>
    <p:extLst>
      <p:ext uri="{BB962C8B-B14F-4D97-AF65-F5344CB8AC3E}">
        <p14:creationId xmlns:p14="http://schemas.microsoft.com/office/powerpoint/2010/main" val="3898663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Alright, so since I mentioned that all operations involved are element wise operations, we ask ourselves, is there a chance to make this distributed over multiple GPUs?</a:t>
            </a:r>
          </a:p>
          <a:p>
            <a:r>
              <a:rPr lang="en-US" sz="1200" kern="1200" dirty="0" smtClean="0">
                <a:solidFill>
                  <a:schemeClr val="tx1"/>
                </a:solidFill>
                <a:effectLst/>
                <a:latin typeface="+mn-lt"/>
                <a:ea typeface="+mn-ea"/>
                <a:cs typeface="+mn-cs"/>
              </a:rPr>
              <a:t>The answer is yes with some few measures to take care of.</a:t>
            </a:r>
          </a:p>
          <a:p>
            <a:r>
              <a:rPr lang="en-US" sz="1200" kern="1200" dirty="0" smtClean="0">
                <a:solidFill>
                  <a:schemeClr val="tx1"/>
                </a:solidFill>
                <a:effectLst/>
                <a:latin typeface="+mn-lt"/>
                <a:ea typeface="+mn-ea"/>
                <a:cs typeface="+mn-cs"/>
              </a:rPr>
              <a:t>So, say we have this bulk piece of dictionary A. A is so large that no single GPU can handle (</a:t>
            </a:r>
            <a:r>
              <a:rPr lang="en-US" sz="1200" kern="1200" dirty="0" err="1" smtClean="0">
                <a:solidFill>
                  <a:schemeClr val="tx1"/>
                </a:solidFill>
                <a:effectLst/>
                <a:latin typeface="+mn-lt"/>
                <a:ea typeface="+mn-ea"/>
                <a:cs typeface="+mn-cs"/>
              </a:rPr>
              <a:t>i.g</a:t>
            </a:r>
            <a:r>
              <a:rPr lang="en-US" sz="1200" kern="1200" dirty="0" smtClean="0">
                <a:solidFill>
                  <a:schemeClr val="tx1"/>
                </a:solidFill>
                <a:effectLst/>
                <a:latin typeface="+mn-lt"/>
                <a:ea typeface="+mn-ea"/>
                <a:cs typeface="+mn-cs"/>
              </a:rPr>
              <a:t>. 100Kx100K). How can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benefit form a distributed fashion?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25</a:t>
            </a:fld>
            <a:endParaRPr lang="en-US"/>
          </a:p>
        </p:txBody>
      </p:sp>
    </p:spTree>
    <p:extLst>
      <p:ext uri="{BB962C8B-B14F-4D97-AF65-F5344CB8AC3E}">
        <p14:creationId xmlns:p14="http://schemas.microsoft.com/office/powerpoint/2010/main" val="595257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Alright, so option number 1 is that we simply break that matrix vertically and throw each piece on a GPU. In this manner, at each iteration we require to transfer a vector of size m from each </a:t>
            </a:r>
            <a:r>
              <a:rPr lang="en-US" sz="1200" kern="1200" dirty="0" err="1" smtClean="0">
                <a:solidFill>
                  <a:schemeClr val="tx1"/>
                </a:solidFill>
                <a:effectLst/>
                <a:latin typeface="+mn-lt"/>
                <a:ea typeface="+mn-ea"/>
                <a:cs typeface="+mn-cs"/>
              </a:rPr>
              <a:t>gpu</a:t>
            </a:r>
            <a:r>
              <a:rPr lang="en-US" sz="1200" kern="1200" dirty="0" smtClean="0">
                <a:solidFill>
                  <a:schemeClr val="tx1"/>
                </a:solidFill>
                <a:effectLst/>
                <a:latin typeface="+mn-lt"/>
                <a:ea typeface="+mn-ea"/>
                <a:cs typeface="+mn-cs"/>
              </a:rPr>
              <a:t>, where m is the number of rows.</a:t>
            </a:r>
          </a:p>
          <a:p>
            <a:r>
              <a:rPr lang="en-US" sz="1200" kern="1200" dirty="0" smtClean="0">
                <a:solidFill>
                  <a:schemeClr val="tx1"/>
                </a:solidFill>
                <a:effectLst/>
                <a:latin typeface="+mn-lt"/>
                <a:ea typeface="+mn-ea"/>
                <a:cs typeface="+mn-cs"/>
              </a:rPr>
              <a:t>At one step of the algorithm we need to send over all these small pieces of size m, sum them together and then send the result back to all GPUs.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26</a:t>
            </a:fld>
            <a:endParaRPr lang="en-US"/>
          </a:p>
        </p:txBody>
      </p:sp>
    </p:spTree>
    <p:extLst>
      <p:ext uri="{BB962C8B-B14F-4D97-AF65-F5344CB8AC3E}">
        <p14:creationId xmlns:p14="http://schemas.microsoft.com/office/powerpoint/2010/main" val="1395410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That sounds nice. But can we do better? Yes, with some details we need to take care of.</a:t>
            </a:r>
          </a:p>
          <a:p>
            <a:r>
              <a:rPr lang="en-US" sz="1200" kern="1200" dirty="0" smtClean="0">
                <a:solidFill>
                  <a:schemeClr val="tx1"/>
                </a:solidFill>
                <a:effectLst/>
                <a:latin typeface="+mn-lt"/>
                <a:ea typeface="+mn-ea"/>
                <a:cs typeface="+mn-cs"/>
              </a:rPr>
              <a:t>We can actually split the dictionary horizontally. However to perform this optimally, one requires to split the matrix A into even and odd pieces on each GPU. This means we first need to break it into two pieces where one piece takes the even indices and the other takes the odd indices.</a:t>
            </a:r>
          </a:p>
          <a:p>
            <a:r>
              <a:rPr lang="en-US" sz="1200" kern="1200" dirty="0" smtClean="0">
                <a:solidFill>
                  <a:schemeClr val="tx1"/>
                </a:solidFill>
                <a:effectLst/>
                <a:latin typeface="+mn-lt"/>
                <a:ea typeface="+mn-ea"/>
                <a:cs typeface="+mn-cs"/>
              </a:rPr>
              <a:t>Then a similar strategy is performed repeatedly on each of these two slits.</a:t>
            </a:r>
          </a:p>
          <a:p>
            <a:r>
              <a:rPr lang="en-US" sz="1200" kern="1200" dirty="0" smtClean="0">
                <a:solidFill>
                  <a:schemeClr val="tx1"/>
                </a:solidFill>
                <a:effectLst/>
                <a:latin typeface="+mn-lt"/>
                <a:ea typeface="+mn-ea"/>
                <a:cs typeface="+mn-cs"/>
              </a:rPr>
              <a:t>With this sort of split strategy, we can relate the FFT of each of the smaller pieces to the FFT of the bigger piece through the equation in yellow. Simply, we take the FFT of each of the smaller pieces, multiply the pieces that are coming from an odd partition by complex exponentials, send them over replicate and sum. SO the overhead is now m/v from each GPU.</a:t>
            </a:r>
          </a:p>
          <a:p>
            <a:r>
              <a:rPr lang="en-US" sz="1200" kern="1200" dirty="0" smtClean="0">
                <a:solidFill>
                  <a:schemeClr val="tx1"/>
                </a:solidFill>
                <a:effectLst/>
                <a:latin typeface="+mn-lt"/>
                <a:ea typeface="+mn-ea"/>
                <a:cs typeface="+mn-cs"/>
              </a:rPr>
              <a:t>With this trick we can now, split the data into arbitrary number of horizontal and vertical splits and tackle larger dictionaries.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27</a:t>
            </a:fld>
            <a:endParaRPr lang="en-US"/>
          </a:p>
        </p:txBody>
      </p:sp>
    </p:spTree>
    <p:extLst>
      <p:ext uri="{BB962C8B-B14F-4D97-AF65-F5344CB8AC3E}">
        <p14:creationId xmlns:p14="http://schemas.microsoft.com/office/powerpoint/2010/main" val="2566902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for applications and where large </a:t>
            </a:r>
            <a:r>
              <a:rPr lang="en-US" sz="1200" kern="1200" dirty="0" err="1" smtClean="0">
                <a:solidFill>
                  <a:schemeClr val="tx1"/>
                </a:solidFill>
                <a:effectLst/>
                <a:latin typeface="+mn-lt"/>
                <a:ea typeface="+mn-ea"/>
                <a:cs typeface="+mn-cs"/>
              </a:rPr>
              <a:t>scaleness</a:t>
            </a:r>
            <a:r>
              <a:rPr lang="en-US" sz="1200" kern="1200" dirty="0" smtClean="0">
                <a:solidFill>
                  <a:schemeClr val="tx1"/>
                </a:solidFill>
                <a:effectLst/>
                <a:latin typeface="+mn-lt"/>
                <a:ea typeface="+mn-ea"/>
                <a:cs typeface="+mn-cs"/>
              </a:rPr>
              <a:t> come into play. Let’s examine the classical face recognition as an application.</a:t>
            </a:r>
          </a:p>
          <a:p>
            <a:r>
              <a:rPr lang="en-US" sz="1200" kern="1200" dirty="0" smtClean="0">
                <a:solidFill>
                  <a:schemeClr val="tx1"/>
                </a:solidFill>
                <a:effectLst/>
                <a:latin typeface="+mn-lt"/>
                <a:ea typeface="+mn-ea"/>
                <a:cs typeface="+mn-cs"/>
              </a:rPr>
              <a:t>As for face recognition for instance, the dictionary matrix A is composed here of several blocks. Each block represents a concatenation of say </a:t>
            </a:r>
            <a:r>
              <a:rPr lang="en-US" sz="1200" kern="1200" dirty="0" err="1" smtClean="0">
                <a:solidFill>
                  <a:schemeClr val="tx1"/>
                </a:solidFill>
                <a:effectLst/>
                <a:latin typeface="+mn-lt"/>
                <a:ea typeface="+mn-ea"/>
                <a:cs typeface="+mn-cs"/>
              </a:rPr>
              <a:t>vectorized</a:t>
            </a:r>
            <a:r>
              <a:rPr lang="en-US" sz="1200" kern="1200" dirty="0" smtClean="0">
                <a:solidFill>
                  <a:schemeClr val="tx1"/>
                </a:solidFill>
                <a:effectLst/>
                <a:latin typeface="+mn-lt"/>
                <a:ea typeface="+mn-ea"/>
                <a:cs typeface="+mn-cs"/>
              </a:rPr>
              <a:t> image patches of a given person in different say lightening conditions.</a:t>
            </a:r>
          </a:p>
          <a:p>
            <a:r>
              <a:rPr lang="en-US" sz="1200" kern="1200" dirty="0" smtClean="0">
                <a:solidFill>
                  <a:schemeClr val="tx1"/>
                </a:solidFill>
                <a:effectLst/>
                <a:latin typeface="+mn-lt"/>
                <a:ea typeface="+mn-ea"/>
                <a:cs typeface="+mn-cs"/>
              </a:rPr>
              <a:t>So if we have c blocks, we have c different people to recognize among. So, given a new test sample b that we require to determine to what person it belongs to, we look at the solution c and check where most of its coefficients are condensed.</a:t>
            </a:r>
          </a:p>
          <a:p>
            <a:r>
              <a:rPr lang="en-US" sz="1200" kern="1200" dirty="0" smtClean="0">
                <a:solidFill>
                  <a:schemeClr val="tx1"/>
                </a:solidFill>
                <a:effectLst/>
                <a:latin typeface="+mn-lt"/>
                <a:ea typeface="+mn-ea"/>
                <a:cs typeface="+mn-cs"/>
              </a:rPr>
              <a:t>So you can see now where large </a:t>
            </a:r>
            <a:r>
              <a:rPr lang="en-US" sz="1200" kern="1200" dirty="0" err="1" smtClean="0">
                <a:solidFill>
                  <a:schemeClr val="tx1"/>
                </a:solidFill>
                <a:effectLst/>
                <a:latin typeface="+mn-lt"/>
                <a:ea typeface="+mn-ea"/>
                <a:cs typeface="+mn-cs"/>
              </a:rPr>
              <a:t>scaleness</a:t>
            </a:r>
            <a:r>
              <a:rPr lang="en-US" sz="1200" kern="1200" dirty="0" smtClean="0">
                <a:solidFill>
                  <a:schemeClr val="tx1"/>
                </a:solidFill>
                <a:effectLst/>
                <a:latin typeface="+mn-lt"/>
                <a:ea typeface="+mn-ea"/>
                <a:cs typeface="+mn-cs"/>
              </a:rPr>
              <a:t> come into play. As for the columns, the more sets of categories of people we wish to classify the more columns we have. As for the number of rows, well it is a </a:t>
            </a:r>
            <a:r>
              <a:rPr lang="en-US" sz="1200" kern="1200" dirty="0" err="1" smtClean="0">
                <a:solidFill>
                  <a:schemeClr val="tx1"/>
                </a:solidFill>
                <a:effectLst/>
                <a:latin typeface="+mn-lt"/>
                <a:ea typeface="+mn-ea"/>
                <a:cs typeface="+mn-cs"/>
              </a:rPr>
              <a:t>vectorized</a:t>
            </a:r>
            <a:r>
              <a:rPr lang="en-US" sz="1200" kern="1200" dirty="0" smtClean="0">
                <a:solidFill>
                  <a:schemeClr val="tx1"/>
                </a:solidFill>
                <a:effectLst/>
                <a:latin typeface="+mn-lt"/>
                <a:ea typeface="+mn-ea"/>
                <a:cs typeface="+mn-cs"/>
              </a:rPr>
              <a:t> image which is self-explanatory. Either way, the dictionary A is large in at least one of the two dimensions.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28</a:t>
            </a:fld>
            <a:endParaRPr lang="en-US"/>
          </a:p>
        </p:txBody>
      </p:sp>
    </p:spTree>
    <p:extLst>
      <p:ext uri="{BB962C8B-B14F-4D97-AF65-F5344CB8AC3E}">
        <p14:creationId xmlns:p14="http://schemas.microsoft.com/office/powerpoint/2010/main" val="87844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Lastly, we conduct our experiments on face recognition (Yale base [B]) dataset.</a:t>
            </a:r>
          </a:p>
          <a:p>
            <a:r>
              <a:rPr lang="en-US" sz="1200" kern="1200" dirty="0" smtClean="0">
                <a:solidFill>
                  <a:schemeClr val="tx1"/>
                </a:solidFill>
                <a:effectLst/>
                <a:latin typeface="+mn-lt"/>
                <a:ea typeface="+mn-ea"/>
                <a:cs typeface="+mn-cs"/>
              </a:rPr>
              <a:t>In both experiments, there were 10K images were each image has a total of 2^12 pixels (on your left) and 2^13 pixels (on your right). </a:t>
            </a:r>
          </a:p>
          <a:p>
            <a:r>
              <a:rPr lang="en-US" sz="1200" kern="1200" dirty="0" smtClean="0">
                <a:solidFill>
                  <a:schemeClr val="tx1"/>
                </a:solidFill>
                <a:effectLst/>
                <a:latin typeface="+mn-lt"/>
                <a:ea typeface="+mn-ea"/>
                <a:cs typeface="+mn-cs"/>
              </a:rPr>
              <a:t>This is much bigger than the commonly used 1000,2000 pixels as dimensions. As can be seen that the recognition accuracy with 2^13 pixels on your right is about 97% compared to 92% for 2^12 pixels just because we have increased the dimensionality demonstrating the </a:t>
            </a:r>
            <a:r>
              <a:rPr lang="en-US" sz="1200" kern="1200" dirty="0" err="1" smtClean="0">
                <a:solidFill>
                  <a:schemeClr val="tx1"/>
                </a:solidFill>
                <a:effectLst/>
                <a:latin typeface="+mn-lt"/>
                <a:ea typeface="+mn-ea"/>
                <a:cs typeface="+mn-cs"/>
              </a:rPr>
              <a:t>importantce</a:t>
            </a:r>
            <a:r>
              <a:rPr lang="en-US" sz="1200" kern="1200" dirty="0" smtClean="0">
                <a:solidFill>
                  <a:schemeClr val="tx1"/>
                </a:solidFill>
                <a:effectLst/>
                <a:latin typeface="+mn-lt"/>
                <a:ea typeface="+mn-ea"/>
                <a:cs typeface="+mn-cs"/>
              </a:rPr>
              <a:t> of going to large scale in some vision applications.</a:t>
            </a:r>
          </a:p>
          <a:p>
            <a:r>
              <a:rPr lang="en-US" sz="1200" kern="1200" dirty="0" smtClean="0">
                <a:solidFill>
                  <a:schemeClr val="tx1"/>
                </a:solidFill>
                <a:effectLst/>
                <a:latin typeface="+mn-lt"/>
                <a:ea typeface="+mn-ea"/>
                <a:cs typeface="+mn-cs"/>
              </a:rPr>
              <a:t>For this experiment, we compare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and DL-ADMMM by giving both solvers the same exact amount of time and we compare the quality of the final solution to some high accuracy precomputed solution.</a:t>
            </a:r>
          </a:p>
          <a:p>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converges to a much better solution than DL-ADMM for a fixed amount of time with very good recognition accuracy rate.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29</a:t>
            </a:fld>
            <a:endParaRPr lang="en-US"/>
          </a:p>
        </p:txBody>
      </p:sp>
    </p:spTree>
    <p:extLst>
      <p:ext uri="{BB962C8B-B14F-4D97-AF65-F5344CB8AC3E}">
        <p14:creationId xmlns:p14="http://schemas.microsoft.com/office/powerpoint/2010/main" val="2211181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for applications and where large </a:t>
            </a:r>
            <a:r>
              <a:rPr lang="en-US" sz="1200" kern="1200" dirty="0" err="1" smtClean="0">
                <a:solidFill>
                  <a:schemeClr val="tx1"/>
                </a:solidFill>
                <a:effectLst/>
                <a:latin typeface="+mn-lt"/>
                <a:ea typeface="+mn-ea"/>
                <a:cs typeface="+mn-cs"/>
              </a:rPr>
              <a:t>scaleness</a:t>
            </a:r>
            <a:r>
              <a:rPr lang="en-US" sz="1200" kern="1200" dirty="0" smtClean="0">
                <a:solidFill>
                  <a:schemeClr val="tx1"/>
                </a:solidFill>
                <a:effectLst/>
                <a:latin typeface="+mn-lt"/>
                <a:ea typeface="+mn-ea"/>
                <a:cs typeface="+mn-cs"/>
              </a:rPr>
              <a:t> come into play. Let’s examine the classical face recognition as an application.</a:t>
            </a:r>
          </a:p>
          <a:p>
            <a:r>
              <a:rPr lang="en-US" sz="1200" kern="1200" dirty="0" smtClean="0">
                <a:solidFill>
                  <a:schemeClr val="tx1"/>
                </a:solidFill>
                <a:effectLst/>
                <a:latin typeface="+mn-lt"/>
                <a:ea typeface="+mn-ea"/>
                <a:cs typeface="+mn-cs"/>
              </a:rPr>
              <a:t>As for face recognition for instance, the dictionary matrix A is composed here of several blocks. Each block represents a concatenation of say </a:t>
            </a:r>
            <a:r>
              <a:rPr lang="en-US" sz="1200" kern="1200" dirty="0" err="1" smtClean="0">
                <a:solidFill>
                  <a:schemeClr val="tx1"/>
                </a:solidFill>
                <a:effectLst/>
                <a:latin typeface="+mn-lt"/>
                <a:ea typeface="+mn-ea"/>
                <a:cs typeface="+mn-cs"/>
              </a:rPr>
              <a:t>vectorized</a:t>
            </a:r>
            <a:r>
              <a:rPr lang="en-US" sz="1200" kern="1200" dirty="0" smtClean="0">
                <a:solidFill>
                  <a:schemeClr val="tx1"/>
                </a:solidFill>
                <a:effectLst/>
                <a:latin typeface="+mn-lt"/>
                <a:ea typeface="+mn-ea"/>
                <a:cs typeface="+mn-cs"/>
              </a:rPr>
              <a:t> image patches of a given person in different say lightening conditions.</a:t>
            </a:r>
          </a:p>
          <a:p>
            <a:r>
              <a:rPr lang="en-US" sz="1200" kern="1200" dirty="0" smtClean="0">
                <a:solidFill>
                  <a:schemeClr val="tx1"/>
                </a:solidFill>
                <a:effectLst/>
                <a:latin typeface="+mn-lt"/>
                <a:ea typeface="+mn-ea"/>
                <a:cs typeface="+mn-cs"/>
              </a:rPr>
              <a:t>So if we have c blocks, we have c different people to recognize among. So, given a new test sample b that we require to determine to what person it belongs to, we look at the solution c and check where most of its coefficients are condensed.</a:t>
            </a:r>
          </a:p>
          <a:p>
            <a:r>
              <a:rPr lang="en-US" sz="1200" kern="1200" dirty="0" smtClean="0">
                <a:solidFill>
                  <a:schemeClr val="tx1"/>
                </a:solidFill>
                <a:effectLst/>
                <a:latin typeface="+mn-lt"/>
                <a:ea typeface="+mn-ea"/>
                <a:cs typeface="+mn-cs"/>
              </a:rPr>
              <a:t>So you can see now where large </a:t>
            </a:r>
            <a:r>
              <a:rPr lang="en-US" sz="1200" kern="1200" dirty="0" err="1" smtClean="0">
                <a:solidFill>
                  <a:schemeClr val="tx1"/>
                </a:solidFill>
                <a:effectLst/>
                <a:latin typeface="+mn-lt"/>
                <a:ea typeface="+mn-ea"/>
                <a:cs typeface="+mn-cs"/>
              </a:rPr>
              <a:t>scaleness</a:t>
            </a:r>
            <a:r>
              <a:rPr lang="en-US" sz="1200" kern="1200" dirty="0" smtClean="0">
                <a:solidFill>
                  <a:schemeClr val="tx1"/>
                </a:solidFill>
                <a:effectLst/>
                <a:latin typeface="+mn-lt"/>
                <a:ea typeface="+mn-ea"/>
                <a:cs typeface="+mn-cs"/>
              </a:rPr>
              <a:t> come into play. As for the columns, the more sets of categories of people we wish to classify the more columns we have. As for the number of rows, well it is a </a:t>
            </a:r>
            <a:r>
              <a:rPr lang="en-US" sz="1200" kern="1200" dirty="0" err="1" smtClean="0">
                <a:solidFill>
                  <a:schemeClr val="tx1"/>
                </a:solidFill>
                <a:effectLst/>
                <a:latin typeface="+mn-lt"/>
                <a:ea typeface="+mn-ea"/>
                <a:cs typeface="+mn-cs"/>
              </a:rPr>
              <a:t>vectorized</a:t>
            </a:r>
            <a:r>
              <a:rPr lang="en-US" sz="1200" kern="1200" dirty="0" smtClean="0">
                <a:solidFill>
                  <a:schemeClr val="tx1"/>
                </a:solidFill>
                <a:effectLst/>
                <a:latin typeface="+mn-lt"/>
                <a:ea typeface="+mn-ea"/>
                <a:cs typeface="+mn-cs"/>
              </a:rPr>
              <a:t> image which is self-explanatory. Either way, the dictionary A is large in at least one of the two dimensions.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a:t>
            </a:fld>
            <a:endParaRPr lang="en-US"/>
          </a:p>
        </p:txBody>
      </p:sp>
    </p:spTree>
    <p:extLst>
      <p:ext uri="{BB962C8B-B14F-4D97-AF65-F5344CB8AC3E}">
        <p14:creationId xmlns:p14="http://schemas.microsoft.com/office/powerpoint/2010/main" val="87844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sum up,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is best suited for applications that have dictionaries large in both dimensions &gt;10K. We have examined that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can also handles constraints without any added complexity over DL-ADMM since it performs ADMM. Since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is concerned mostly about the fitting term, other non-smooth </a:t>
            </a:r>
            <a:r>
              <a:rPr lang="en-US" sz="1200" kern="1200" dirty="0" err="1" smtClean="0">
                <a:solidFill>
                  <a:schemeClr val="tx1"/>
                </a:solidFill>
                <a:effectLst/>
                <a:latin typeface="+mn-lt"/>
                <a:ea typeface="+mn-ea"/>
                <a:cs typeface="+mn-cs"/>
              </a:rPr>
              <a:t>regularizers</a:t>
            </a:r>
            <a:r>
              <a:rPr lang="en-US" sz="1200" kern="1200" dirty="0" smtClean="0">
                <a:solidFill>
                  <a:schemeClr val="tx1"/>
                </a:solidFill>
                <a:effectLst/>
                <a:latin typeface="+mn-lt"/>
                <a:ea typeface="+mn-ea"/>
                <a:cs typeface="+mn-cs"/>
              </a:rPr>
              <a:t> may be examined. If the dictionary was too large to be handled at once, distributed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makes it possible.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30</a:t>
            </a:fld>
            <a:endParaRPr lang="en-US"/>
          </a:p>
        </p:txBody>
      </p:sp>
    </p:spTree>
    <p:extLst>
      <p:ext uri="{BB962C8B-B14F-4D97-AF65-F5344CB8AC3E}">
        <p14:creationId xmlns:p14="http://schemas.microsoft.com/office/powerpoint/2010/main" val="232673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have versions of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on </a:t>
            </a:r>
            <a:r>
              <a:rPr lang="en-US" sz="1200" kern="1200" dirty="0" err="1" smtClean="0">
                <a:solidFill>
                  <a:schemeClr val="tx1"/>
                </a:solidFill>
                <a:effectLst/>
                <a:latin typeface="+mn-lt"/>
                <a:ea typeface="+mn-ea"/>
                <a:cs typeface="+mn-cs"/>
              </a:rPr>
              <a:t>Cuda</a:t>
            </a:r>
            <a:r>
              <a:rPr lang="en-US" sz="1200" kern="1200" dirty="0" smtClean="0">
                <a:solidFill>
                  <a:schemeClr val="tx1"/>
                </a:solidFill>
                <a:effectLst/>
                <a:latin typeface="+mn-lt"/>
                <a:ea typeface="+mn-ea"/>
                <a:cs typeface="+mn-cs"/>
              </a:rPr>
              <a:t>. Great thanks and shout out to </a:t>
            </a:r>
            <a:r>
              <a:rPr lang="en-US" sz="1200" kern="1200" dirty="0" err="1" smtClean="0">
                <a:solidFill>
                  <a:schemeClr val="tx1"/>
                </a:solidFill>
                <a:effectLst/>
                <a:latin typeface="+mn-lt"/>
                <a:ea typeface="+mn-ea"/>
                <a:cs typeface="+mn-cs"/>
              </a:rPr>
              <a:t>Congli</a:t>
            </a:r>
            <a:r>
              <a:rPr lang="en-US" sz="1200" kern="1200" dirty="0" smtClean="0">
                <a:solidFill>
                  <a:schemeClr val="tx1"/>
                </a:solidFill>
                <a:effectLst/>
                <a:latin typeface="+mn-lt"/>
                <a:ea typeface="+mn-ea"/>
                <a:cs typeface="+mn-cs"/>
              </a:rPr>
              <a:t> Wang for his help in the development. We have a MATLAB, </a:t>
            </a:r>
            <a:r>
              <a:rPr lang="en-US" sz="1200" kern="1200" dirty="0" err="1" smtClean="0">
                <a:solidFill>
                  <a:schemeClr val="tx1"/>
                </a:solidFill>
                <a:effectLst/>
                <a:latin typeface="+mn-lt"/>
                <a:ea typeface="+mn-ea"/>
                <a:cs typeface="+mn-cs"/>
              </a:rPr>
              <a:t>numpy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tesnorflow</a:t>
            </a:r>
            <a:r>
              <a:rPr lang="en-US" sz="1200" kern="1200" dirty="0" smtClean="0">
                <a:solidFill>
                  <a:schemeClr val="tx1"/>
                </a:solidFill>
                <a:effectLst/>
                <a:latin typeface="+mn-lt"/>
                <a:ea typeface="+mn-ea"/>
                <a:cs typeface="+mn-cs"/>
              </a:rPr>
              <a:t> version of it too.</a:t>
            </a:r>
          </a:p>
          <a:p>
            <a:r>
              <a:rPr lang="en-US" sz="1200" kern="1200" dirty="0" smtClean="0">
                <a:solidFill>
                  <a:schemeClr val="tx1"/>
                </a:solidFill>
                <a:effectLst/>
                <a:latin typeface="+mn-lt"/>
                <a:ea typeface="+mn-ea"/>
                <a:cs typeface="+mn-cs"/>
              </a:rPr>
              <a:t>As for the distributed version, great thanks to </a:t>
            </a:r>
            <a:r>
              <a:rPr lang="en-US" sz="1200" kern="1200" dirty="0" err="1" smtClean="0">
                <a:solidFill>
                  <a:schemeClr val="tx1"/>
                </a:solidFill>
                <a:effectLst/>
                <a:latin typeface="+mn-lt"/>
                <a:ea typeface="+mn-ea"/>
                <a:cs typeface="+mn-cs"/>
              </a:rPr>
              <a:t>Humam</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Modar</a:t>
            </a:r>
            <a:r>
              <a:rPr lang="en-US" sz="1200" kern="1200" dirty="0" smtClean="0">
                <a:solidFill>
                  <a:schemeClr val="tx1"/>
                </a:solidFill>
                <a:effectLst/>
                <a:latin typeface="+mn-lt"/>
                <a:ea typeface="+mn-ea"/>
                <a:cs typeface="+mn-cs"/>
              </a:rPr>
              <a:t> for their distrusted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development.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31</a:t>
            </a:fld>
            <a:endParaRPr lang="en-US"/>
          </a:p>
        </p:txBody>
      </p:sp>
    </p:spTree>
    <p:extLst>
      <p:ext uri="{BB962C8B-B14F-4D97-AF65-F5344CB8AC3E}">
        <p14:creationId xmlns:p14="http://schemas.microsoft.com/office/powerpoint/2010/main" val="4178409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0"/>
          </p:nvPr>
        </p:nvSpPr>
        <p:spPr/>
        <p:txBody>
          <a:bodyPr/>
          <a:lstStyle/>
          <a:p>
            <a:fld id="{DD69EF15-9BD3-419E-B459-B26ED5B5E4FE}" type="slidenum">
              <a:rPr lang="en-US" smtClean="0"/>
              <a:t>32</a:t>
            </a:fld>
            <a:endParaRPr lang="en-US"/>
          </a:p>
        </p:txBody>
      </p:sp>
    </p:spTree>
    <p:extLst>
      <p:ext uri="{BB962C8B-B14F-4D97-AF65-F5344CB8AC3E}">
        <p14:creationId xmlns:p14="http://schemas.microsoft.com/office/powerpoint/2010/main" val="539036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LASSOs found their way to many classical computer vision applications. For instance, it has been used for face recognition and tracking. Discussions of these I’ll leave for later when we talk about where large </a:t>
            </a:r>
            <a:r>
              <a:rPr lang="en-US" sz="1200" kern="1200" dirty="0" err="1" smtClean="0">
                <a:solidFill>
                  <a:schemeClr val="tx1"/>
                </a:solidFill>
                <a:effectLst/>
                <a:latin typeface="+mn-lt"/>
                <a:ea typeface="+mn-ea"/>
                <a:cs typeface="+mn-cs"/>
              </a:rPr>
              <a:t>scaleness</a:t>
            </a:r>
            <a:r>
              <a:rPr lang="en-US" sz="1200" kern="1200" dirty="0" smtClean="0">
                <a:solidFill>
                  <a:schemeClr val="tx1"/>
                </a:solidFill>
                <a:effectLst/>
                <a:latin typeface="+mn-lt"/>
                <a:ea typeface="+mn-ea"/>
                <a:cs typeface="+mn-cs"/>
              </a:rPr>
              <a:t> jump into play.  </a:t>
            </a:r>
          </a:p>
          <a:p>
            <a:r>
              <a:rPr lang="en-US" sz="1200" kern="1200" dirty="0" smtClean="0">
                <a:solidFill>
                  <a:schemeClr val="tx1"/>
                </a:solidFill>
                <a:effectLst/>
                <a:latin typeface="+mn-lt"/>
                <a:ea typeface="+mn-ea"/>
                <a:cs typeface="+mn-cs"/>
              </a:rPr>
              <a:t>It has a great role in some super resolution frameworks where a smaller patch (block) is represented as a sparse linear combination of other smaller patches of high resolution images.</a:t>
            </a:r>
          </a:p>
          <a:p>
            <a:r>
              <a:rPr lang="en-US" sz="1200" kern="1200" dirty="0" smtClean="0">
                <a:solidFill>
                  <a:schemeClr val="tx1"/>
                </a:solidFill>
                <a:effectLst/>
                <a:latin typeface="+mn-lt"/>
                <a:ea typeface="+mn-ea"/>
                <a:cs typeface="+mn-cs"/>
              </a:rPr>
              <a:t>Sparse Subspace clustering also uses a lasso framework to cluster data points and uncover their corresponding subspace dimensionality simultaneously where it has been used for motion segmentation.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33</a:t>
            </a:fld>
            <a:endParaRPr lang="en-US"/>
          </a:p>
        </p:txBody>
      </p:sp>
    </p:spTree>
    <p:extLst>
      <p:ext uri="{BB962C8B-B14F-4D97-AF65-F5344CB8AC3E}">
        <p14:creationId xmlns:p14="http://schemas.microsoft.com/office/powerpoint/2010/main" val="1732196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other application here is visual object tracking. To save us some time the same idea applies; however, the columns in the dictionary are previous examples to how the object looked like. Then the lasso is solved for each possible candidate (b) in the new frame. Making the dictionary as diverse and large as possible is necessary to capture all different </a:t>
            </a:r>
            <a:r>
              <a:rPr lang="en-US" sz="1200" kern="1200" dirty="0" err="1" smtClean="0">
                <a:solidFill>
                  <a:schemeClr val="tx1"/>
                </a:solidFill>
                <a:effectLst/>
                <a:latin typeface="+mn-lt"/>
                <a:ea typeface="+mn-ea"/>
                <a:cs typeface="+mn-cs"/>
              </a:rPr>
              <a:t>appareance</a:t>
            </a:r>
            <a:r>
              <a:rPr lang="en-US" sz="1200" kern="1200" dirty="0" smtClean="0">
                <a:solidFill>
                  <a:schemeClr val="tx1"/>
                </a:solidFill>
                <a:effectLst/>
                <a:latin typeface="+mn-lt"/>
                <a:ea typeface="+mn-ea"/>
                <a:cs typeface="+mn-cs"/>
              </a:rPr>
              <a:t> variations of the object resulting in a large scale problem.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34</a:t>
            </a:fld>
            <a:endParaRPr lang="en-US"/>
          </a:p>
        </p:txBody>
      </p:sp>
    </p:spTree>
    <p:extLst>
      <p:ext uri="{BB962C8B-B14F-4D97-AF65-F5344CB8AC3E}">
        <p14:creationId xmlns:p14="http://schemas.microsoft.com/office/powerpoint/2010/main" val="2310281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Alright enough with the applications and let’s job into some solvers.</a:t>
            </a:r>
          </a:p>
          <a:p>
            <a:r>
              <a:rPr lang="en-US" sz="1200" kern="1200" dirty="0" smtClean="0">
                <a:solidFill>
                  <a:schemeClr val="tx1"/>
                </a:solidFill>
                <a:effectLst/>
                <a:latin typeface="+mn-lt"/>
                <a:ea typeface="+mn-ea"/>
                <a:cs typeface="+mn-cs"/>
              </a:rPr>
              <a:t>LASSO solvers can in general be divided into randomized methods and deterministic methods. Randomized methods have demonstrated a great potential to solve linear systems very efficiently lately. However, this talk will be focused on deterministic solvers.</a:t>
            </a:r>
          </a:p>
          <a:p>
            <a:r>
              <a:rPr lang="en-US" sz="1200" kern="1200" dirty="0" smtClean="0">
                <a:solidFill>
                  <a:schemeClr val="tx1"/>
                </a:solidFill>
                <a:effectLst/>
                <a:latin typeface="+mn-lt"/>
                <a:ea typeface="+mn-ea"/>
                <a:cs typeface="+mn-cs"/>
              </a:rPr>
              <a:t>In general, there are zero first and second order methods. First order methods enjoy inexpensive iteration cost with at most linear convergence rates. Proximal point methods and ADMMs are good examples.</a:t>
            </a:r>
          </a:p>
          <a:p>
            <a:r>
              <a:rPr lang="en-US" sz="1200" kern="1200" dirty="0" smtClean="0">
                <a:solidFill>
                  <a:schemeClr val="tx1"/>
                </a:solidFill>
                <a:effectLst/>
                <a:latin typeface="+mn-lt"/>
                <a:ea typeface="+mn-ea"/>
                <a:cs typeface="+mn-cs"/>
              </a:rPr>
              <a:t>Second order methods on the other hand require to have access to the hessian or at least a proxy version of it increasing their iteration computational complexity significantly. They however enjoy quadratic rates. Proximal dual interior point methods are an example.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35</a:t>
            </a:fld>
            <a:endParaRPr lang="en-US"/>
          </a:p>
        </p:txBody>
      </p:sp>
    </p:spTree>
    <p:extLst>
      <p:ext uri="{BB962C8B-B14F-4D97-AF65-F5344CB8AC3E}">
        <p14:creationId xmlns:p14="http://schemas.microsoft.com/office/powerpoint/2010/main" val="2575812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order solvers can in general be divided to proximal gradient with ISTA and FISTA as examples. They differ mainly in how the final solution is combined as FISTA uses a </a:t>
            </a:r>
            <a:r>
              <a:rPr lang="en-US" sz="1200" kern="1200" dirty="0" err="1" smtClean="0">
                <a:solidFill>
                  <a:schemeClr val="tx1"/>
                </a:solidFill>
                <a:effectLst/>
                <a:latin typeface="+mn-lt"/>
                <a:ea typeface="+mn-ea"/>
                <a:cs typeface="+mn-cs"/>
              </a:rPr>
              <a:t>nesterov’s</a:t>
            </a:r>
            <a:r>
              <a:rPr lang="en-US" sz="1200" kern="1200" dirty="0" smtClean="0">
                <a:solidFill>
                  <a:schemeClr val="tx1"/>
                </a:solidFill>
                <a:effectLst/>
                <a:latin typeface="+mn-lt"/>
                <a:ea typeface="+mn-ea"/>
                <a:cs typeface="+mn-cs"/>
              </a:rPr>
              <a:t> like update scheme to accelerate ISTA.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36</a:t>
            </a:fld>
            <a:endParaRPr lang="en-US"/>
          </a:p>
        </p:txBody>
      </p:sp>
    </p:spTree>
    <p:extLst>
      <p:ext uri="{BB962C8B-B14F-4D97-AF65-F5344CB8AC3E}">
        <p14:creationId xmlns:p14="http://schemas.microsoft.com/office/powerpoint/2010/main" val="1876827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However, the focus of this talk will be on deterministic first order methods.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37</a:t>
            </a:fld>
            <a:endParaRPr lang="en-US"/>
          </a:p>
        </p:txBody>
      </p:sp>
    </p:spTree>
    <p:extLst>
      <p:ext uri="{BB962C8B-B14F-4D97-AF65-F5344CB8AC3E}">
        <p14:creationId xmlns:p14="http://schemas.microsoft.com/office/powerpoint/2010/main" val="3396631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approach is to use ADMM on either the Lasso directly given here as PL-ADMM. Or to lasso’s dual problem called here DL-ADMM.</a:t>
            </a:r>
          </a:p>
          <a:p>
            <a:r>
              <a:rPr lang="en-US" sz="1200" kern="1200" dirty="0" smtClean="0">
                <a:solidFill>
                  <a:schemeClr val="tx1"/>
                </a:solidFill>
                <a:effectLst/>
                <a:latin typeface="+mn-lt"/>
                <a:ea typeface="+mn-ea"/>
                <a:cs typeface="+mn-cs"/>
              </a:rPr>
              <a:t>The bottleneck really in either method boils down to solving linear systems. However, in general for primal lassos we need to solve a linear system of size </a:t>
            </a:r>
            <a:r>
              <a:rPr lang="en-US" sz="1200" kern="1200" dirty="0" err="1" smtClean="0">
                <a:solidFill>
                  <a:schemeClr val="tx1"/>
                </a:solidFill>
                <a:effectLst/>
                <a:latin typeface="+mn-lt"/>
                <a:ea typeface="+mn-ea"/>
                <a:cs typeface="+mn-cs"/>
              </a:rPr>
              <a:t>nxn</a:t>
            </a:r>
            <a:r>
              <a:rPr lang="en-US" sz="1200" kern="1200" dirty="0" smtClean="0">
                <a:solidFill>
                  <a:schemeClr val="tx1"/>
                </a:solidFill>
                <a:effectLst/>
                <a:latin typeface="+mn-lt"/>
                <a:ea typeface="+mn-ea"/>
                <a:cs typeface="+mn-cs"/>
              </a:rPr>
              <a:t> where for dual lasso it is of size </a:t>
            </a:r>
            <a:r>
              <a:rPr lang="en-US" sz="1200" kern="1200" dirty="0" err="1" smtClean="0">
                <a:solidFill>
                  <a:schemeClr val="tx1"/>
                </a:solidFill>
                <a:effectLst/>
                <a:latin typeface="+mn-lt"/>
                <a:ea typeface="+mn-ea"/>
                <a:cs typeface="+mn-cs"/>
              </a:rPr>
              <a:t>mxm</a:t>
            </a:r>
            <a:r>
              <a:rPr lang="en-US" sz="1200" kern="1200" dirty="0" smtClean="0">
                <a:solidFill>
                  <a:schemeClr val="tx1"/>
                </a:solidFill>
                <a:effectLst/>
                <a:latin typeface="+mn-lt"/>
                <a:ea typeface="+mn-ea"/>
                <a:cs typeface="+mn-cs"/>
              </a:rPr>
              <a:t> where A is of size </a:t>
            </a:r>
            <a:r>
              <a:rPr lang="en-US" sz="1200" kern="1200" dirty="0" err="1" smtClean="0">
                <a:solidFill>
                  <a:schemeClr val="tx1"/>
                </a:solidFill>
                <a:effectLst/>
                <a:latin typeface="+mn-lt"/>
                <a:ea typeface="+mn-ea"/>
                <a:cs typeface="+mn-cs"/>
              </a:rPr>
              <a:t>mxn</a:t>
            </a:r>
            <a:r>
              <a:rPr lang="en-US" sz="1200" kern="1200" dirty="0" smtClean="0">
                <a:solidFill>
                  <a:schemeClr val="tx1"/>
                </a:solidFill>
                <a:effectLst/>
                <a:latin typeface="+mn-lt"/>
                <a:ea typeface="+mn-ea"/>
                <a:cs typeface="+mn-cs"/>
              </a:rPr>
              <a:t>. Well, given that in the lasso often has a fat dictionary A (more columns than rows) the obvious answer DL-ADMM is significantly less expensive.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38</a:t>
            </a:fld>
            <a:endParaRPr lang="en-US"/>
          </a:p>
        </p:txBody>
      </p:sp>
    </p:spTree>
    <p:extLst>
      <p:ext uri="{BB962C8B-B14F-4D97-AF65-F5344CB8AC3E}">
        <p14:creationId xmlns:p14="http://schemas.microsoft.com/office/powerpoint/2010/main" val="4248753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this is the big picture. On your left is the primal and dual versions of the lasso. Where PL-ADMM and DL-ADMM is applying ADMM to each, respectively. On your left is the lifted lasso and right beneath is its dual forum.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is essentially applying ADMM to the dual version of the </a:t>
            </a:r>
            <a:r>
              <a:rPr lang="en-US" sz="1200" kern="1200" dirty="0" err="1" smtClean="0">
                <a:solidFill>
                  <a:schemeClr val="tx1"/>
                </a:solidFill>
                <a:effectLst/>
                <a:latin typeface="+mn-lt"/>
                <a:ea typeface="+mn-ea"/>
                <a:cs typeface="+mn-cs"/>
              </a:rPr>
              <a:t>liften</a:t>
            </a:r>
            <a:r>
              <a:rPr lang="en-US" sz="1200" kern="1200" dirty="0" smtClean="0">
                <a:solidFill>
                  <a:schemeClr val="tx1"/>
                </a:solidFill>
                <a:effectLst/>
                <a:latin typeface="+mn-lt"/>
                <a:ea typeface="+mn-ea"/>
                <a:cs typeface="+mn-cs"/>
              </a:rPr>
              <a:t> problem to similar reasons o why DL-ADMM is faster than PL-ADMM discussed earlier.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39</a:t>
            </a:fld>
            <a:endParaRPr lang="en-US"/>
          </a:p>
        </p:txBody>
      </p:sp>
    </p:spTree>
    <p:extLst>
      <p:ext uri="{BB962C8B-B14F-4D97-AF65-F5344CB8AC3E}">
        <p14:creationId xmlns:p14="http://schemas.microsoft.com/office/powerpoint/2010/main" val="235500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for the solvers, LASSO solvers can in general be divided into randomized methods and deterministic methods. Randomized methods have demonstrated a great potential to solve linear systems very efficiently lately. However, this talk will be focused on deterministic solvers only.</a:t>
            </a:r>
          </a:p>
          <a:p>
            <a:r>
              <a:rPr lang="en-US" sz="1200" kern="1200" dirty="0" smtClean="0">
                <a:solidFill>
                  <a:schemeClr val="tx1"/>
                </a:solidFill>
                <a:effectLst/>
                <a:latin typeface="+mn-lt"/>
                <a:ea typeface="+mn-ea"/>
                <a:cs typeface="+mn-cs"/>
              </a:rPr>
              <a:t>First order deterministic methods enjoy inexpensive iteration cost with at most linear convergence rates. Proximal point methods and ADMMs are good examples.</a:t>
            </a:r>
          </a:p>
          <a:p>
            <a:r>
              <a:rPr lang="en-US" sz="1200" kern="1200" dirty="0" smtClean="0">
                <a:solidFill>
                  <a:schemeClr val="tx1"/>
                </a:solidFill>
                <a:effectLst/>
                <a:latin typeface="+mn-lt"/>
                <a:ea typeface="+mn-ea"/>
                <a:cs typeface="+mn-cs"/>
              </a:rPr>
              <a:t>Second order methods on the other hand require to have access to the hessian or at least a proxy version of it increasing their iteration computational complexity. They however enjoy quadratic rates. Proximal dual interior point methods are an example.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a:t>
            </a:fld>
            <a:endParaRPr lang="en-US"/>
          </a:p>
        </p:txBody>
      </p:sp>
    </p:spTree>
    <p:extLst>
      <p:ext uri="{BB962C8B-B14F-4D97-AF65-F5344CB8AC3E}">
        <p14:creationId xmlns:p14="http://schemas.microsoft.com/office/powerpoint/2010/main" val="3977686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Most of the deterministic first order solvers are a natural derivative of the </a:t>
            </a:r>
            <a:r>
              <a:rPr lang="en-US" sz="1200" kern="1200" dirty="0" err="1" smtClean="0">
                <a:solidFill>
                  <a:schemeClr val="tx1"/>
                </a:solidFill>
                <a:effectLst/>
                <a:latin typeface="+mn-lt"/>
                <a:ea typeface="+mn-ea"/>
                <a:cs typeface="+mn-cs"/>
              </a:rPr>
              <a:t>majorization</a:t>
            </a:r>
            <a:r>
              <a:rPr lang="en-US" sz="1200" kern="1200" dirty="0" smtClean="0">
                <a:solidFill>
                  <a:schemeClr val="tx1"/>
                </a:solidFill>
                <a:effectLst/>
                <a:latin typeface="+mn-lt"/>
                <a:ea typeface="+mn-ea"/>
                <a:cs typeface="+mn-cs"/>
              </a:rPr>
              <a:t> minimization framework.</a:t>
            </a:r>
          </a:p>
          <a:p>
            <a:r>
              <a:rPr lang="en-US" sz="1200" kern="1200" dirty="0" smtClean="0">
                <a:solidFill>
                  <a:schemeClr val="tx1"/>
                </a:solidFill>
                <a:effectLst/>
                <a:latin typeface="+mn-lt"/>
                <a:ea typeface="+mn-ea"/>
                <a:cs typeface="+mn-cs"/>
              </a:rPr>
              <a:t>The idea is very simple, all we need to solve instead of the original problem is a surrogate upper bound in every iteration. That </a:t>
            </a:r>
            <a:r>
              <a:rPr lang="en-US" sz="1200" kern="1200" dirty="0" err="1" smtClean="0">
                <a:solidFill>
                  <a:schemeClr val="tx1"/>
                </a:solidFill>
                <a:effectLst/>
                <a:latin typeface="+mn-lt"/>
                <a:ea typeface="+mn-ea"/>
                <a:cs typeface="+mn-cs"/>
              </a:rPr>
              <a:t>guarantess</a:t>
            </a:r>
            <a:r>
              <a:rPr lang="en-US" sz="1200" kern="1200" dirty="0" smtClean="0">
                <a:solidFill>
                  <a:schemeClr val="tx1"/>
                </a:solidFill>
                <a:effectLst/>
                <a:latin typeface="+mn-lt"/>
                <a:ea typeface="+mn-ea"/>
                <a:cs typeface="+mn-cs"/>
              </a:rPr>
              <a:t> the problem to converge to a local minima, and if the problem is convex like the lasso; well problem solved.</a:t>
            </a:r>
          </a:p>
          <a:p>
            <a:r>
              <a:rPr lang="en-US" sz="1200" kern="1200" dirty="0" smtClean="0">
                <a:solidFill>
                  <a:schemeClr val="tx1"/>
                </a:solidFill>
                <a:effectLst/>
                <a:latin typeface="+mn-lt"/>
                <a:ea typeface="+mn-ea"/>
                <a:cs typeface="+mn-cs"/>
              </a:rPr>
              <a:t>A natural upper bound on smooth functions (particularly L smooth functions) is a quadratic function with respect to some constant L. So now we replace the smooth part f© with its surrogate counterpart s(</a:t>
            </a:r>
            <a:r>
              <a:rPr lang="en-US" sz="1200" kern="1200" dirty="0" err="1" smtClean="0">
                <a:solidFill>
                  <a:schemeClr val="tx1"/>
                </a:solidFill>
                <a:effectLst/>
                <a:latin typeface="+mn-lt"/>
                <a:ea typeface="+mn-ea"/>
                <a:cs typeface="+mn-cs"/>
              </a:rPr>
              <a:t>c,c^k</a:t>
            </a:r>
            <a:r>
              <a:rPr lang="en-US" sz="1200" kern="1200" dirty="0" smtClean="0">
                <a:solidFill>
                  <a:schemeClr val="tx1"/>
                </a:solidFill>
                <a:effectLst/>
                <a:latin typeface="+mn-lt"/>
                <a:ea typeface="+mn-ea"/>
                <a:cs typeface="+mn-cs"/>
              </a:rPr>
              <a:t>) where </a:t>
            </a:r>
            <a:r>
              <a:rPr lang="en-US" sz="1200" kern="1200" dirty="0" err="1" smtClean="0">
                <a:solidFill>
                  <a:schemeClr val="tx1"/>
                </a:solidFill>
                <a:effectLst/>
                <a:latin typeface="+mn-lt"/>
                <a:ea typeface="+mn-ea"/>
                <a:cs typeface="+mn-cs"/>
              </a:rPr>
              <a:t>c^k</a:t>
            </a:r>
            <a:r>
              <a:rPr lang="en-US" sz="1200" kern="1200" dirty="0" smtClean="0">
                <a:solidFill>
                  <a:schemeClr val="tx1"/>
                </a:solidFill>
                <a:effectLst/>
                <a:latin typeface="+mn-lt"/>
                <a:ea typeface="+mn-ea"/>
                <a:cs typeface="+mn-cs"/>
              </a:rPr>
              <a:t> is a previous estimate of the solution.</a:t>
            </a:r>
          </a:p>
          <a:p>
            <a:r>
              <a:rPr lang="en-US" sz="1200" kern="1200" dirty="0" smtClean="0">
                <a:solidFill>
                  <a:schemeClr val="tx1"/>
                </a:solidFill>
                <a:effectLst/>
                <a:latin typeface="+mn-lt"/>
                <a:ea typeface="+mn-ea"/>
                <a:cs typeface="+mn-cs"/>
              </a:rPr>
              <a:t>L should be large enough, in particular it should be at least as big as the maximum eigenvalues of ATA. Of course we can perform exact line search to find 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40</a:t>
            </a:fld>
            <a:endParaRPr lang="en-US"/>
          </a:p>
        </p:txBody>
      </p:sp>
    </p:spTree>
    <p:extLst>
      <p:ext uri="{BB962C8B-B14F-4D97-AF65-F5344CB8AC3E}">
        <p14:creationId xmlns:p14="http://schemas.microsoft.com/office/powerpoint/2010/main" val="4118843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approach is to use ADMM on either the primal or dual version of the LASSO.</a:t>
            </a:r>
          </a:p>
          <a:p>
            <a:r>
              <a:rPr lang="en-US" sz="1200" kern="1200" dirty="0" smtClean="0">
                <a:solidFill>
                  <a:schemeClr val="tx1"/>
                </a:solidFill>
                <a:effectLst/>
                <a:latin typeface="+mn-lt"/>
                <a:ea typeface="+mn-ea"/>
                <a:cs typeface="+mn-cs"/>
              </a:rPr>
              <a:t>The algorithm lists to the update rules for all the variables of the ADMM framework if we would apply it directly to the lasso. That we will call PL-ADMM for Primal lasso.</a:t>
            </a:r>
          </a:p>
          <a:p>
            <a:r>
              <a:rPr lang="en-US" sz="1200" kern="1200" dirty="0" smtClean="0">
                <a:solidFill>
                  <a:schemeClr val="tx1"/>
                </a:solidFill>
                <a:effectLst/>
                <a:latin typeface="+mn-lt"/>
                <a:ea typeface="+mn-ea"/>
                <a:cs typeface="+mn-cs"/>
              </a:rPr>
              <a:t>As you can see in red,  the most expensive operation is solving a PD linear system involving ATA. If A is of size </a:t>
            </a:r>
            <a:r>
              <a:rPr lang="en-US" sz="1200" kern="1200" dirty="0" err="1" smtClean="0">
                <a:solidFill>
                  <a:schemeClr val="tx1"/>
                </a:solidFill>
                <a:effectLst/>
                <a:latin typeface="+mn-lt"/>
                <a:ea typeface="+mn-ea"/>
                <a:cs typeface="+mn-cs"/>
              </a:rPr>
              <a:t>mxn</a:t>
            </a:r>
            <a:r>
              <a:rPr lang="en-US" sz="1200" kern="1200" dirty="0" smtClean="0">
                <a:solidFill>
                  <a:schemeClr val="tx1"/>
                </a:solidFill>
                <a:effectLst/>
                <a:latin typeface="+mn-lt"/>
                <a:ea typeface="+mn-ea"/>
                <a:cs typeface="+mn-cs"/>
              </a:rPr>
              <a:t>, then the system is of size </a:t>
            </a:r>
            <a:r>
              <a:rPr lang="en-US" sz="1200" kern="1200" dirty="0" err="1" smtClean="0">
                <a:solidFill>
                  <a:schemeClr val="tx1"/>
                </a:solidFill>
                <a:effectLst/>
                <a:latin typeface="+mn-lt"/>
                <a:ea typeface="+mn-ea"/>
                <a:cs typeface="+mn-cs"/>
              </a:rPr>
              <a:t>nxn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Another approach is to apply ADMM to the dual equivalent of LASSO given on </a:t>
            </a:r>
            <a:r>
              <a:rPr lang="en-US" sz="1200" kern="1200" dirty="0" err="1" smtClean="0">
                <a:solidFill>
                  <a:schemeClr val="tx1"/>
                </a:solidFill>
                <a:effectLst/>
                <a:latin typeface="+mn-lt"/>
                <a:ea typeface="+mn-ea"/>
                <a:cs typeface="+mn-cs"/>
              </a:rPr>
              <a:t>yor</a:t>
            </a:r>
            <a:r>
              <a:rPr lang="en-US" sz="1200" kern="1200" dirty="0" smtClean="0">
                <a:solidFill>
                  <a:schemeClr val="tx1"/>
                </a:solidFill>
                <a:effectLst/>
                <a:latin typeface="+mn-lt"/>
                <a:ea typeface="+mn-ea"/>
                <a:cs typeface="+mn-cs"/>
              </a:rPr>
              <a:t> bottom right. This will require on the other hand solving a PD linear system of size </a:t>
            </a:r>
            <a:r>
              <a:rPr lang="en-US" sz="1200" kern="1200" dirty="0" err="1" smtClean="0">
                <a:solidFill>
                  <a:schemeClr val="tx1"/>
                </a:solidFill>
                <a:effectLst/>
                <a:latin typeface="+mn-lt"/>
                <a:ea typeface="+mn-ea"/>
                <a:cs typeface="+mn-cs"/>
              </a:rPr>
              <a:t>mxm</a:t>
            </a:r>
            <a:r>
              <a:rPr lang="en-US" sz="1200" kern="1200" dirty="0" smtClean="0">
                <a:solidFill>
                  <a:schemeClr val="tx1"/>
                </a:solidFill>
                <a:effectLst/>
                <a:latin typeface="+mn-lt"/>
                <a:ea typeface="+mn-ea"/>
                <a:cs typeface="+mn-cs"/>
              </a:rPr>
              <a:t> instead.</a:t>
            </a:r>
          </a:p>
          <a:p>
            <a:r>
              <a:rPr lang="en-US" sz="1200" kern="1200" dirty="0" smtClean="0">
                <a:solidFill>
                  <a:schemeClr val="tx1"/>
                </a:solidFill>
                <a:effectLst/>
                <a:latin typeface="+mn-lt"/>
                <a:ea typeface="+mn-ea"/>
                <a:cs typeface="+mn-cs"/>
              </a:rPr>
              <a:t>Which is better, will given that in the lasso problem has often a fat dictionary A (has more columns than rows) the obvious answer is DL-ADMM.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41</a:t>
            </a:fld>
            <a:endParaRPr lang="en-US"/>
          </a:p>
        </p:txBody>
      </p:sp>
    </p:spTree>
    <p:extLst>
      <p:ext uri="{BB962C8B-B14F-4D97-AF65-F5344CB8AC3E}">
        <p14:creationId xmlns:p14="http://schemas.microsoft.com/office/powerpoint/2010/main" val="1875511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Before we start introducing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let’s first introduce some basic concepts.</a:t>
            </a:r>
          </a:p>
          <a:p>
            <a:r>
              <a:rPr lang="en-US" sz="1200" kern="1200" dirty="0" smtClean="0">
                <a:solidFill>
                  <a:schemeClr val="tx1"/>
                </a:solidFill>
                <a:effectLst/>
                <a:latin typeface="+mn-lt"/>
                <a:ea typeface="+mn-ea"/>
                <a:cs typeface="+mn-cs"/>
              </a:rPr>
              <a:t>To those of you who are not familiar with </a:t>
            </a:r>
            <a:r>
              <a:rPr lang="en-US" sz="1200" kern="1200" dirty="0" err="1" smtClean="0">
                <a:solidFill>
                  <a:schemeClr val="tx1"/>
                </a:solidFill>
                <a:effectLst/>
                <a:latin typeface="+mn-lt"/>
                <a:ea typeface="+mn-ea"/>
                <a:cs typeface="+mn-cs"/>
              </a:rPr>
              <a:t>circulant</a:t>
            </a:r>
            <a:r>
              <a:rPr lang="en-US" sz="1200" kern="1200" dirty="0" smtClean="0">
                <a:solidFill>
                  <a:schemeClr val="tx1"/>
                </a:solidFill>
                <a:effectLst/>
                <a:latin typeface="+mn-lt"/>
                <a:ea typeface="+mn-ea"/>
                <a:cs typeface="+mn-cs"/>
              </a:rPr>
              <a:t> matrices, a </a:t>
            </a:r>
            <a:r>
              <a:rPr lang="en-US" sz="1200" kern="1200" dirty="0" err="1" smtClean="0">
                <a:solidFill>
                  <a:schemeClr val="tx1"/>
                </a:solidFill>
                <a:effectLst/>
                <a:latin typeface="+mn-lt"/>
                <a:ea typeface="+mn-ea"/>
                <a:cs typeface="+mn-cs"/>
              </a:rPr>
              <a:t>circulant</a:t>
            </a:r>
            <a:r>
              <a:rPr lang="en-US" sz="1200" kern="1200" dirty="0" smtClean="0">
                <a:solidFill>
                  <a:schemeClr val="tx1"/>
                </a:solidFill>
                <a:effectLst/>
                <a:latin typeface="+mn-lt"/>
                <a:ea typeface="+mn-ea"/>
                <a:cs typeface="+mn-cs"/>
              </a:rPr>
              <a:t> matrix can always be fully characterized by only its first row/column where the rest of the elements are simply a circular shifts of it as seen here.</a:t>
            </a:r>
          </a:p>
          <a:p>
            <a:r>
              <a:rPr lang="en-US" sz="1200" kern="1200" dirty="0" smtClean="0">
                <a:solidFill>
                  <a:schemeClr val="tx1"/>
                </a:solidFill>
                <a:effectLst/>
                <a:latin typeface="+mn-lt"/>
                <a:ea typeface="+mn-ea"/>
                <a:cs typeface="+mn-cs"/>
              </a:rPr>
              <a:t>The figure on the right is a simply an example of a 3x3 </a:t>
            </a:r>
            <a:r>
              <a:rPr lang="en-US" sz="1200" kern="1200" dirty="0" err="1" smtClean="0">
                <a:solidFill>
                  <a:schemeClr val="tx1"/>
                </a:solidFill>
                <a:effectLst/>
                <a:latin typeface="+mn-lt"/>
                <a:ea typeface="+mn-ea"/>
                <a:cs typeface="+mn-cs"/>
              </a:rPr>
              <a:t>circulant</a:t>
            </a:r>
            <a:r>
              <a:rPr lang="en-US" sz="1200" kern="1200" dirty="0" smtClean="0">
                <a:solidFill>
                  <a:schemeClr val="tx1"/>
                </a:solidFill>
                <a:effectLst/>
                <a:latin typeface="+mn-lt"/>
                <a:ea typeface="+mn-ea"/>
                <a:cs typeface="+mn-cs"/>
              </a:rPr>
              <a:t> matrix.</a:t>
            </a:r>
          </a:p>
          <a:p>
            <a:r>
              <a:rPr lang="en-US" sz="1200" kern="1200" dirty="0" smtClean="0">
                <a:solidFill>
                  <a:schemeClr val="tx1"/>
                </a:solidFill>
                <a:effectLst/>
                <a:latin typeface="+mn-lt"/>
                <a:ea typeface="+mn-ea"/>
                <a:cs typeface="+mn-cs"/>
              </a:rPr>
              <a:t>Why is it important? Because a </a:t>
            </a:r>
            <a:r>
              <a:rPr lang="en-US" sz="1200" kern="1200" dirty="0" err="1" smtClean="0">
                <a:solidFill>
                  <a:schemeClr val="tx1"/>
                </a:solidFill>
                <a:effectLst/>
                <a:latin typeface="+mn-lt"/>
                <a:ea typeface="+mn-ea"/>
                <a:cs typeface="+mn-cs"/>
              </a:rPr>
              <a:t>circulant</a:t>
            </a:r>
            <a:r>
              <a:rPr lang="en-US" sz="1200" kern="1200" dirty="0" smtClean="0">
                <a:solidFill>
                  <a:schemeClr val="tx1"/>
                </a:solidFill>
                <a:effectLst/>
                <a:latin typeface="+mn-lt"/>
                <a:ea typeface="+mn-ea"/>
                <a:cs typeface="+mn-cs"/>
              </a:rPr>
              <a:t> matrix multiplied by a vector represents a discrete circular correlation between that vector and the first row. And if that matrix was to be </a:t>
            </a:r>
            <a:r>
              <a:rPr lang="en-US" sz="1200" kern="1200" dirty="0" err="1" smtClean="0">
                <a:solidFill>
                  <a:schemeClr val="tx1"/>
                </a:solidFill>
                <a:effectLst/>
                <a:latin typeface="+mn-lt"/>
                <a:ea typeface="+mn-ea"/>
                <a:cs typeface="+mn-cs"/>
              </a:rPr>
              <a:t>hermetianed</a:t>
            </a:r>
            <a:r>
              <a:rPr lang="en-US" sz="1200" kern="1200" dirty="0" smtClean="0">
                <a:solidFill>
                  <a:schemeClr val="tx1"/>
                </a:solidFill>
                <a:effectLst/>
                <a:latin typeface="+mn-lt"/>
                <a:ea typeface="+mn-ea"/>
                <a:cs typeface="+mn-cs"/>
              </a:rPr>
              <a:t> (complex conjugate and transpose), the resulting operation is a discrete circular convolution.</a:t>
            </a:r>
          </a:p>
          <a:p>
            <a:r>
              <a:rPr lang="en-US" sz="1200" kern="1200" dirty="0" smtClean="0">
                <a:solidFill>
                  <a:schemeClr val="tx1"/>
                </a:solidFill>
                <a:effectLst/>
                <a:latin typeface="+mn-lt"/>
                <a:ea typeface="+mn-ea"/>
                <a:cs typeface="+mn-cs"/>
              </a:rPr>
              <a:t>Great so what? Well, all </a:t>
            </a:r>
            <a:r>
              <a:rPr lang="en-US" sz="1200" kern="1200" dirty="0" err="1" smtClean="0">
                <a:solidFill>
                  <a:schemeClr val="tx1"/>
                </a:solidFill>
                <a:effectLst/>
                <a:latin typeface="+mn-lt"/>
                <a:ea typeface="+mn-ea"/>
                <a:cs typeface="+mn-cs"/>
              </a:rPr>
              <a:t>circulant</a:t>
            </a:r>
            <a:r>
              <a:rPr lang="en-US" sz="1200" kern="1200" dirty="0" smtClean="0">
                <a:solidFill>
                  <a:schemeClr val="tx1"/>
                </a:solidFill>
                <a:effectLst/>
                <a:latin typeface="+mn-lt"/>
                <a:ea typeface="+mn-ea"/>
                <a:cs typeface="+mn-cs"/>
              </a:rPr>
              <a:t> matrices can be efficiently </a:t>
            </a:r>
            <a:r>
              <a:rPr lang="en-US" sz="1200" kern="1200" dirty="0" err="1" smtClean="0">
                <a:solidFill>
                  <a:schemeClr val="tx1"/>
                </a:solidFill>
                <a:effectLst/>
                <a:latin typeface="+mn-lt"/>
                <a:ea typeface="+mn-ea"/>
                <a:cs typeface="+mn-cs"/>
              </a:rPr>
              <a:t>diagonalized</a:t>
            </a:r>
            <a:r>
              <a:rPr lang="en-US" sz="1200" kern="1200" dirty="0" smtClean="0">
                <a:solidFill>
                  <a:schemeClr val="tx1"/>
                </a:solidFill>
                <a:effectLst/>
                <a:latin typeface="+mn-lt"/>
                <a:ea typeface="+mn-ea"/>
                <a:cs typeface="+mn-cs"/>
              </a:rPr>
              <a:t> where the eigenvalues are simply the Fourier transform of the first row of the </a:t>
            </a:r>
            <a:r>
              <a:rPr lang="en-US" sz="1200" kern="1200" dirty="0" err="1" smtClean="0">
                <a:solidFill>
                  <a:schemeClr val="tx1"/>
                </a:solidFill>
                <a:effectLst/>
                <a:latin typeface="+mn-lt"/>
                <a:ea typeface="+mn-ea"/>
                <a:cs typeface="+mn-cs"/>
              </a:rPr>
              <a:t>circulant</a:t>
            </a:r>
            <a:r>
              <a:rPr lang="en-US" sz="1200" kern="1200" dirty="0" smtClean="0">
                <a:solidFill>
                  <a:schemeClr val="tx1"/>
                </a:solidFill>
                <a:effectLst/>
                <a:latin typeface="+mn-lt"/>
                <a:ea typeface="+mn-ea"/>
                <a:cs typeface="+mn-cs"/>
              </a:rPr>
              <a:t> matrix and the eigenvectors are the columns of the normalized DFT matrix (discrete Fourier transform) (it’s fixed and known) denoted in F.</a:t>
            </a:r>
          </a:p>
          <a:p>
            <a:r>
              <a:rPr lang="en-US" sz="1200" kern="1200" dirty="0" smtClean="0">
                <a:solidFill>
                  <a:schemeClr val="tx1"/>
                </a:solidFill>
                <a:effectLst/>
                <a:latin typeface="+mn-lt"/>
                <a:ea typeface="+mn-ea"/>
                <a:cs typeface="+mn-cs"/>
              </a:rPr>
              <a:t>So how expensive is it to apply </a:t>
            </a:r>
            <a:r>
              <a:rPr lang="en-US" sz="1200" kern="1200" dirty="0" err="1" smtClean="0">
                <a:solidFill>
                  <a:schemeClr val="tx1"/>
                </a:solidFill>
                <a:effectLst/>
                <a:latin typeface="+mn-lt"/>
                <a:ea typeface="+mn-ea"/>
                <a:cs typeface="+mn-cs"/>
              </a:rPr>
              <a:t>eigen</a:t>
            </a:r>
            <a:r>
              <a:rPr lang="en-US" sz="1200" kern="1200" dirty="0" smtClean="0">
                <a:solidFill>
                  <a:schemeClr val="tx1"/>
                </a:solidFill>
                <a:effectLst/>
                <a:latin typeface="+mn-lt"/>
                <a:ea typeface="+mn-ea"/>
                <a:cs typeface="+mn-cs"/>
              </a:rPr>
              <a:t> decomposition to a circular matrix; well it is as fast as we can compute </a:t>
            </a:r>
            <a:r>
              <a:rPr lang="en-US" sz="1200" kern="1200" dirty="0" err="1" smtClean="0">
                <a:solidFill>
                  <a:schemeClr val="tx1"/>
                </a:solidFill>
                <a:effectLst/>
                <a:latin typeface="+mn-lt"/>
                <a:ea typeface="+mn-ea"/>
                <a:cs typeface="+mn-cs"/>
              </a:rPr>
              <a:t>fourier</a:t>
            </a:r>
            <a:r>
              <a:rPr lang="en-US" sz="1200" kern="1200" dirty="0" smtClean="0">
                <a:solidFill>
                  <a:schemeClr val="tx1"/>
                </a:solidFill>
                <a:effectLst/>
                <a:latin typeface="+mn-lt"/>
                <a:ea typeface="+mn-ea"/>
                <a:cs typeface="+mn-cs"/>
              </a:rPr>
              <a:t> transforms, and thanks to FFTs we can do it in O(n log n) where n is the length of the vector.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42</a:t>
            </a:fld>
            <a:endParaRPr lang="en-US"/>
          </a:p>
        </p:txBody>
      </p:sp>
    </p:spTree>
    <p:extLst>
      <p:ext uri="{BB962C8B-B14F-4D97-AF65-F5344CB8AC3E}">
        <p14:creationId xmlns:p14="http://schemas.microsoft.com/office/powerpoint/2010/main" val="3803340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for the solvers, LASSO solvers can in general be divided into randomized methods and deterministic methods. Randomized methods have demonstrated a great potential to solve linear systems very efficiently lately. However, this talk will be focused on deterministic solvers only.</a:t>
            </a:r>
          </a:p>
          <a:p>
            <a:r>
              <a:rPr lang="en-US" sz="1200" kern="1200" dirty="0" smtClean="0">
                <a:solidFill>
                  <a:schemeClr val="tx1"/>
                </a:solidFill>
                <a:effectLst/>
                <a:latin typeface="+mn-lt"/>
                <a:ea typeface="+mn-ea"/>
                <a:cs typeface="+mn-cs"/>
              </a:rPr>
              <a:t>First order deterministic methods enjoy inexpensive iteration cost with at most linear convergence rates. Proximal point methods and ADMMs are good examples.</a:t>
            </a:r>
          </a:p>
          <a:p>
            <a:r>
              <a:rPr lang="en-US" sz="1200" kern="1200" dirty="0" smtClean="0">
                <a:solidFill>
                  <a:schemeClr val="tx1"/>
                </a:solidFill>
                <a:effectLst/>
                <a:latin typeface="+mn-lt"/>
                <a:ea typeface="+mn-ea"/>
                <a:cs typeface="+mn-cs"/>
              </a:rPr>
              <a:t>Second order methods on the other hand require to have access to the hessian or at least a proxy version of it increasing their iteration computational complexity. They however enjoy quadratic rates. Proximal dual interior point methods are an example.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43</a:t>
            </a:fld>
            <a:endParaRPr lang="en-US"/>
          </a:p>
        </p:txBody>
      </p:sp>
    </p:spTree>
    <p:extLst>
      <p:ext uri="{BB962C8B-B14F-4D97-AF65-F5344CB8AC3E}">
        <p14:creationId xmlns:p14="http://schemas.microsoft.com/office/powerpoint/2010/main" val="3702180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Great. That’s all we need to know.</a:t>
            </a:r>
          </a:p>
          <a:p>
            <a:r>
              <a:rPr lang="en-US" sz="1200" kern="1200" dirty="0" err="1" smtClean="0">
                <a:solidFill>
                  <a:schemeClr val="tx1"/>
                </a:solidFill>
                <a:effectLst/>
                <a:latin typeface="+mn-lt"/>
                <a:ea typeface="+mn-ea"/>
                <a:cs typeface="+mn-cs"/>
              </a:rPr>
              <a:t>FFTLasso’s</a:t>
            </a:r>
            <a:r>
              <a:rPr lang="en-US" sz="1200" kern="1200" dirty="0" smtClean="0">
                <a:solidFill>
                  <a:schemeClr val="tx1"/>
                </a:solidFill>
                <a:effectLst/>
                <a:latin typeface="+mn-lt"/>
                <a:ea typeface="+mn-ea"/>
                <a:cs typeface="+mn-cs"/>
              </a:rPr>
              <a:t> idea is very simple. On your left is the standard lasso, where we transform it to </a:t>
            </a:r>
            <a:r>
              <a:rPr lang="en-US" sz="1200" kern="1200" dirty="0" err="1" smtClean="0">
                <a:solidFill>
                  <a:schemeClr val="tx1"/>
                </a:solidFill>
                <a:effectLst/>
                <a:latin typeface="+mn-lt"/>
                <a:ea typeface="+mn-ea"/>
                <a:cs typeface="+mn-cs"/>
              </a:rPr>
              <a:t>FFTLasso’s</a:t>
            </a:r>
            <a:r>
              <a:rPr lang="en-US" sz="1200" kern="1200" dirty="0" smtClean="0">
                <a:solidFill>
                  <a:schemeClr val="tx1"/>
                </a:solidFill>
                <a:effectLst/>
                <a:latin typeface="+mn-lt"/>
                <a:ea typeface="+mn-ea"/>
                <a:cs typeface="+mn-cs"/>
              </a:rPr>
              <a:t> formulation.</a:t>
            </a:r>
          </a:p>
          <a:p>
            <a:r>
              <a:rPr lang="en-US" sz="1200" kern="1200" dirty="0" smtClean="0">
                <a:solidFill>
                  <a:schemeClr val="tx1"/>
                </a:solidFill>
                <a:effectLst/>
                <a:latin typeface="+mn-lt"/>
                <a:ea typeface="+mn-ea"/>
                <a:cs typeface="+mn-cs"/>
              </a:rPr>
              <a:t>We simply look at each column in the original matrix A and explode it into a circular matrix generating an even much bigger dictionary.</a:t>
            </a:r>
          </a:p>
          <a:p>
            <a:r>
              <a:rPr lang="en-US" sz="1200" kern="1200" dirty="0" smtClean="0">
                <a:solidFill>
                  <a:schemeClr val="tx1"/>
                </a:solidFill>
                <a:effectLst/>
                <a:latin typeface="+mn-lt"/>
                <a:ea typeface="+mn-ea"/>
                <a:cs typeface="+mn-cs"/>
              </a:rPr>
              <a:t>So if the original A is of size </a:t>
            </a:r>
            <a:r>
              <a:rPr lang="en-US" sz="1200" kern="1200" dirty="0" err="1" smtClean="0">
                <a:solidFill>
                  <a:schemeClr val="tx1"/>
                </a:solidFill>
                <a:effectLst/>
                <a:latin typeface="+mn-lt"/>
                <a:ea typeface="+mn-ea"/>
                <a:cs typeface="+mn-cs"/>
              </a:rPr>
              <a:t>mxn</a:t>
            </a:r>
            <a:r>
              <a:rPr lang="en-US" sz="1200" kern="1200" dirty="0" smtClean="0">
                <a:solidFill>
                  <a:schemeClr val="tx1"/>
                </a:solidFill>
                <a:effectLst/>
                <a:latin typeface="+mn-lt"/>
                <a:ea typeface="+mn-ea"/>
                <a:cs typeface="+mn-cs"/>
              </a:rPr>
              <a:t>, the new dictionary A tilde is of size m x (</a:t>
            </a:r>
            <a:r>
              <a:rPr lang="en-US" sz="1200" kern="1200" dirty="0" err="1" smtClean="0">
                <a:solidFill>
                  <a:schemeClr val="tx1"/>
                </a:solidFill>
                <a:effectLst/>
                <a:latin typeface="+mn-lt"/>
                <a:ea typeface="+mn-ea"/>
                <a:cs typeface="+mn-cs"/>
              </a:rPr>
              <a:t>mn</a:t>
            </a:r>
            <a:r>
              <a:rPr lang="en-US" sz="1200" kern="1200" dirty="0" smtClean="0">
                <a:solidFill>
                  <a:schemeClr val="tx1"/>
                </a:solidFill>
                <a:effectLst/>
                <a:latin typeface="+mn-lt"/>
                <a:ea typeface="+mn-ea"/>
                <a:cs typeface="+mn-cs"/>
              </a:rPr>
              <a:t>). To make sure both problems are in fact equivalent, extra constraints are added forcing the co-officiants in the solution vector c-corresponding to these extra columns to be exactly zero.</a:t>
            </a:r>
          </a:p>
          <a:p>
            <a:r>
              <a:rPr lang="en-US" sz="1200" kern="1200" dirty="0" smtClean="0">
                <a:solidFill>
                  <a:schemeClr val="tx1"/>
                </a:solidFill>
                <a:effectLst/>
                <a:latin typeface="+mn-lt"/>
                <a:ea typeface="+mn-ea"/>
                <a:cs typeface="+mn-cs"/>
              </a:rPr>
              <a:t>So if the problem was originally large, it is now even larger and constrained which is counter intuitive.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44</a:t>
            </a:fld>
            <a:endParaRPr lang="en-US"/>
          </a:p>
        </p:txBody>
      </p:sp>
    </p:spTree>
    <p:extLst>
      <p:ext uri="{BB962C8B-B14F-4D97-AF65-F5344CB8AC3E}">
        <p14:creationId xmlns:p14="http://schemas.microsoft.com/office/powerpoint/2010/main" val="4210039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Alright, now to solve this problem using ADMM, here is give the augmented </a:t>
            </a:r>
            <a:r>
              <a:rPr lang="en-US" sz="1200" kern="1200" dirty="0" err="1" smtClean="0">
                <a:solidFill>
                  <a:schemeClr val="tx1"/>
                </a:solidFill>
                <a:effectLst/>
                <a:latin typeface="+mn-lt"/>
                <a:ea typeface="+mn-ea"/>
                <a:cs typeface="+mn-cs"/>
              </a:rPr>
              <a:t>lagrangian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So as for the dual variable Psi update, and just like before we need to solve a linear system involving AA^H of size </a:t>
            </a:r>
            <a:r>
              <a:rPr lang="en-US" sz="1200" kern="1200" dirty="0" err="1" smtClean="0">
                <a:solidFill>
                  <a:schemeClr val="tx1"/>
                </a:solidFill>
                <a:effectLst/>
                <a:latin typeface="+mn-lt"/>
                <a:ea typeface="+mn-ea"/>
                <a:cs typeface="+mn-cs"/>
              </a:rPr>
              <a:t>mxm</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However, we do know exactly know how to efficiently solve that linear system using Fourier transforms and ONLY element wise operations and the solution is given as follows. All variables with a hat are the Fourier transforms of the corresponding variables. Also note that the </a:t>
            </a:r>
            <a:r>
              <a:rPr lang="en-US" sz="1200" kern="1200" dirty="0" err="1" smtClean="0">
                <a:solidFill>
                  <a:schemeClr val="tx1"/>
                </a:solidFill>
                <a:effectLst/>
                <a:latin typeface="+mn-lt"/>
                <a:ea typeface="+mn-ea"/>
                <a:cs typeface="+mn-cs"/>
              </a:rPr>
              <a:t>ffts</a:t>
            </a:r>
            <a:r>
              <a:rPr lang="en-US" sz="1200" kern="1200" dirty="0" smtClean="0">
                <a:solidFill>
                  <a:schemeClr val="tx1"/>
                </a:solidFill>
                <a:effectLst/>
                <a:latin typeface="+mn-lt"/>
                <a:ea typeface="+mn-ea"/>
                <a:cs typeface="+mn-cs"/>
              </a:rPr>
              <a:t> of A are computed only once at the beginning, and therefore we only need to compute the </a:t>
            </a:r>
            <a:r>
              <a:rPr lang="en-US" sz="1200" kern="1200" dirty="0" err="1" smtClean="0">
                <a:solidFill>
                  <a:schemeClr val="tx1"/>
                </a:solidFill>
                <a:effectLst/>
                <a:latin typeface="+mn-lt"/>
                <a:ea typeface="+mn-ea"/>
                <a:cs typeface="+mn-cs"/>
              </a:rPr>
              <a:t>fft</a:t>
            </a:r>
            <a:r>
              <a:rPr lang="en-US" sz="1200" kern="1200" dirty="0" smtClean="0">
                <a:solidFill>
                  <a:schemeClr val="tx1"/>
                </a:solidFill>
                <a:effectLst/>
                <a:latin typeface="+mn-lt"/>
                <a:ea typeface="+mn-ea"/>
                <a:cs typeface="+mn-cs"/>
              </a:rPr>
              <a:t> of e in each iteration.</a:t>
            </a:r>
          </a:p>
          <a:p>
            <a:r>
              <a:rPr lang="en-US" sz="1200" kern="1200" dirty="0" smtClean="0">
                <a:solidFill>
                  <a:schemeClr val="tx1"/>
                </a:solidFill>
                <a:effectLst/>
                <a:latin typeface="+mn-lt"/>
                <a:ea typeface="+mn-ea"/>
                <a:cs typeface="+mn-cs"/>
              </a:rPr>
              <a:t>All the operations including the division here are elementwise operations.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45</a:t>
            </a:fld>
            <a:endParaRPr lang="en-US"/>
          </a:p>
        </p:txBody>
      </p:sp>
    </p:spTree>
    <p:extLst>
      <p:ext uri="{BB962C8B-B14F-4D97-AF65-F5344CB8AC3E}">
        <p14:creationId xmlns:p14="http://schemas.microsoft.com/office/powerpoint/2010/main" val="1409405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Similarly for updating theta. Since theta doesn’t appear alone but always with D^H before it. So and for efficiency we update D^H theta jointly.</a:t>
            </a:r>
          </a:p>
          <a:p>
            <a:r>
              <a:rPr lang="en-US" sz="1200" kern="1200" dirty="0" smtClean="0">
                <a:solidFill>
                  <a:schemeClr val="tx1"/>
                </a:solidFill>
                <a:effectLst/>
                <a:latin typeface="+mn-lt"/>
                <a:ea typeface="+mn-ea"/>
                <a:cs typeface="+mn-cs"/>
              </a:rPr>
              <a:t>D is merely a selection of the elements in the vector D^H theta that correspond to the added columns in A tilde. So basically we are only updating few elements of D^H theta at a time where we know there exact location.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46</a:t>
            </a:fld>
            <a:endParaRPr lang="en-US"/>
          </a:p>
        </p:txBody>
      </p:sp>
    </p:spTree>
    <p:extLst>
      <p:ext uri="{BB962C8B-B14F-4D97-AF65-F5344CB8AC3E}">
        <p14:creationId xmlns:p14="http://schemas.microsoft.com/office/powerpoint/2010/main" val="1982767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for completion, this is the update for zeta. Again all the operations here are element wise.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47</a:t>
            </a:fld>
            <a:endParaRPr lang="en-US"/>
          </a:p>
        </p:txBody>
      </p:sp>
    </p:spTree>
    <p:extLst>
      <p:ext uri="{BB962C8B-B14F-4D97-AF65-F5344CB8AC3E}">
        <p14:creationId xmlns:p14="http://schemas.microsoft.com/office/powerpoint/2010/main" val="4055080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for completion, this is the update for zeta. Again all the operations here are element wise.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48</a:t>
            </a:fld>
            <a:endParaRPr lang="en-US"/>
          </a:p>
        </p:txBody>
      </p:sp>
    </p:spTree>
    <p:extLst>
      <p:ext uri="{BB962C8B-B14F-4D97-AF65-F5344CB8AC3E}">
        <p14:creationId xmlns:p14="http://schemas.microsoft.com/office/powerpoint/2010/main" val="120918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Lastly, the dual variables of the dual problem are the primal variables so c tilde here is in fact the sparse codes we are solving for and they are often updated with a standard dual ascent step.</a:t>
            </a:r>
          </a:p>
          <a:p>
            <a:r>
              <a:rPr lang="en-US" sz="1200" kern="1200" dirty="0" smtClean="0">
                <a:solidFill>
                  <a:schemeClr val="tx1"/>
                </a:solidFill>
                <a:effectLst/>
                <a:latin typeface="+mn-lt"/>
                <a:ea typeface="+mn-ea"/>
                <a:cs typeface="+mn-cs"/>
              </a:rPr>
              <a:t>We however in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solve the problem with </a:t>
            </a:r>
            <a:r>
              <a:rPr lang="en-US" sz="1200" kern="1200" dirty="0" err="1" smtClean="0">
                <a:solidFill>
                  <a:schemeClr val="tx1"/>
                </a:solidFill>
                <a:effectLst/>
                <a:latin typeface="+mn-lt"/>
                <a:ea typeface="+mn-ea"/>
                <a:cs typeface="+mn-cs"/>
              </a:rPr>
              <a:t>nesterov’s</a:t>
            </a:r>
            <a:r>
              <a:rPr lang="en-US" sz="1200" kern="1200" dirty="0" smtClean="0">
                <a:solidFill>
                  <a:schemeClr val="tx1"/>
                </a:solidFill>
                <a:effectLst/>
                <a:latin typeface="+mn-lt"/>
                <a:ea typeface="+mn-ea"/>
                <a:cs typeface="+mn-cs"/>
              </a:rPr>
              <a:t> like update to improve the convergence. Q here is related to the problem’s condition number it is in our setup set as a hyper parameter but can be computed using exact line search at the expense of extra computation in each Iteration.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49</a:t>
            </a:fld>
            <a:endParaRPr lang="en-US"/>
          </a:p>
        </p:txBody>
      </p:sp>
    </p:spTree>
    <p:extLst>
      <p:ext uri="{BB962C8B-B14F-4D97-AF65-F5344CB8AC3E}">
        <p14:creationId xmlns:p14="http://schemas.microsoft.com/office/powerpoint/2010/main" val="3575297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for the solvers, LASSO solvers can in general be divided into randomized methods and deterministic methods. Randomized methods have demonstrated a great potential to solve linear systems very efficiently lately. However, this talk will be focused on deterministic solvers only.</a:t>
            </a:r>
          </a:p>
          <a:p>
            <a:r>
              <a:rPr lang="en-US" sz="1200" kern="1200" dirty="0" smtClean="0">
                <a:solidFill>
                  <a:schemeClr val="tx1"/>
                </a:solidFill>
                <a:effectLst/>
                <a:latin typeface="+mn-lt"/>
                <a:ea typeface="+mn-ea"/>
                <a:cs typeface="+mn-cs"/>
              </a:rPr>
              <a:t>First order deterministic methods enjoy inexpensive iteration cost with at most linear convergence rates. Proximal point methods and ADMMs are good examples.</a:t>
            </a:r>
          </a:p>
          <a:p>
            <a:r>
              <a:rPr lang="en-US" sz="1200" kern="1200" dirty="0" smtClean="0">
                <a:solidFill>
                  <a:schemeClr val="tx1"/>
                </a:solidFill>
                <a:effectLst/>
                <a:latin typeface="+mn-lt"/>
                <a:ea typeface="+mn-ea"/>
                <a:cs typeface="+mn-cs"/>
              </a:rPr>
              <a:t>Second order methods on the other hand require to have access to the hessian or at least a proxy version of it increasing their iteration computational complexity. They however enjoy quadratic rates. Proximal dual interior point methods are an example.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5</a:t>
            </a:fld>
            <a:endParaRPr lang="en-US"/>
          </a:p>
        </p:txBody>
      </p:sp>
    </p:spTree>
    <p:extLst>
      <p:ext uri="{BB962C8B-B14F-4D97-AF65-F5344CB8AC3E}">
        <p14:creationId xmlns:p14="http://schemas.microsoft.com/office/powerpoint/2010/main" val="2410372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complete algorithm is given here. Upon convergence, the final solution c can be obtained after final convergence by simply subsampling the solution c tilde. This is equivalent to taking the codes corresponding to the original columns in 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50</a:t>
            </a:fld>
            <a:endParaRPr lang="en-US"/>
          </a:p>
        </p:txBody>
      </p:sp>
    </p:spTree>
    <p:extLst>
      <p:ext uri="{BB962C8B-B14F-4D97-AF65-F5344CB8AC3E}">
        <p14:creationId xmlns:p14="http://schemas.microsoft.com/office/powerpoint/2010/main" val="2261849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to give you an idea why did we do all this extra hassle, you can see the speed iteration cost comparison between DL-ADMM and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the most expensive operation is taking FFTs of m dimensional vector that is m log m, however we have n of them &gt; so the overall complexity is </a:t>
            </a:r>
            <a:r>
              <a:rPr lang="en-US" sz="1200" kern="1200" dirty="0" err="1" smtClean="0">
                <a:solidFill>
                  <a:schemeClr val="tx1"/>
                </a:solidFill>
                <a:effectLst/>
                <a:latin typeface="+mn-lt"/>
                <a:ea typeface="+mn-ea"/>
                <a:cs typeface="+mn-cs"/>
              </a:rPr>
              <a:t>mn</a:t>
            </a:r>
            <a:r>
              <a:rPr lang="en-US" sz="1200" kern="1200" dirty="0" smtClean="0">
                <a:solidFill>
                  <a:schemeClr val="tx1"/>
                </a:solidFill>
                <a:effectLst/>
                <a:latin typeface="+mn-lt"/>
                <a:ea typeface="+mn-ea"/>
                <a:cs typeface="+mn-cs"/>
              </a:rPr>
              <a:t> log m. As opposed to DL-ADMM where a linear system solving routine is required, raising the complexity to at most m^3.</a:t>
            </a:r>
          </a:p>
          <a:p>
            <a:r>
              <a:rPr lang="en-US" sz="1200" kern="1200" dirty="0" smtClean="0">
                <a:solidFill>
                  <a:schemeClr val="tx1"/>
                </a:solidFill>
                <a:effectLst/>
                <a:latin typeface="+mn-lt"/>
                <a:ea typeface="+mn-ea"/>
                <a:cs typeface="+mn-cs"/>
              </a:rPr>
              <a:t>This indicates that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is best suited for when m^2 is &gt;&gt; than </a:t>
            </a:r>
            <a:r>
              <a:rPr lang="en-US" sz="1200" kern="1200" dirty="0" err="1" smtClean="0">
                <a:solidFill>
                  <a:schemeClr val="tx1"/>
                </a:solidFill>
                <a:effectLst/>
                <a:latin typeface="+mn-lt"/>
                <a:ea typeface="+mn-ea"/>
                <a:cs typeface="+mn-cs"/>
              </a:rPr>
              <a:t>nlog</a:t>
            </a:r>
            <a:r>
              <a:rPr lang="en-US" sz="1200" kern="1200" dirty="0" smtClean="0">
                <a:solidFill>
                  <a:schemeClr val="tx1"/>
                </a:solidFill>
                <a:effectLst/>
                <a:latin typeface="+mn-lt"/>
                <a:ea typeface="+mn-ea"/>
                <a:cs typeface="+mn-cs"/>
              </a:rPr>
              <a:t> m. This is the case for dictionaries that are large in scale in both dimensions but not having significantly more columns than rows.</a:t>
            </a:r>
          </a:p>
          <a:p>
            <a:r>
              <a:rPr lang="en-US" sz="1200" kern="1200" dirty="0" smtClean="0">
                <a:solidFill>
                  <a:schemeClr val="tx1"/>
                </a:solidFill>
                <a:effectLst/>
                <a:latin typeface="+mn-lt"/>
                <a:ea typeface="+mn-ea"/>
                <a:cs typeface="+mn-cs"/>
              </a:rPr>
              <a:t>This is a plot for a speed comparison where the x y axis are the number of rows m and the ratio n/m. It is clear that comparing the iteration time for </a:t>
            </a:r>
            <a:r>
              <a:rPr lang="en-US" sz="1200" kern="1200" dirty="0" err="1" smtClean="0">
                <a:solidFill>
                  <a:schemeClr val="tx1"/>
                </a:solidFill>
                <a:effectLst/>
                <a:latin typeface="+mn-lt"/>
                <a:ea typeface="+mn-ea"/>
                <a:cs typeface="+mn-cs"/>
              </a:rPr>
              <a:t>FFTLasso</a:t>
            </a:r>
            <a:r>
              <a:rPr lang="en-US" sz="1200" kern="1200" dirty="0" smtClean="0">
                <a:solidFill>
                  <a:schemeClr val="tx1"/>
                </a:solidFill>
                <a:effectLst/>
                <a:latin typeface="+mn-lt"/>
                <a:ea typeface="+mn-ea"/>
                <a:cs typeface="+mn-cs"/>
              </a:rPr>
              <a:t> is much lower than DL-ADMM even for cases where there are 2.5x more columns than rows.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51</a:t>
            </a:fld>
            <a:endParaRPr lang="en-US"/>
          </a:p>
        </p:txBody>
      </p:sp>
    </p:spTree>
    <p:extLst>
      <p:ext uri="{BB962C8B-B14F-4D97-AF65-F5344CB8AC3E}">
        <p14:creationId xmlns:p14="http://schemas.microsoft.com/office/powerpoint/2010/main" val="89905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approach is to use ADMM on either the Lasso directly given here as PL-ADMM. Or to lasso’s dual problem called here DL-ADMM.</a:t>
            </a:r>
          </a:p>
          <a:p>
            <a:r>
              <a:rPr lang="en-US" sz="1200" kern="1200" dirty="0" smtClean="0">
                <a:solidFill>
                  <a:schemeClr val="tx1"/>
                </a:solidFill>
                <a:effectLst/>
                <a:latin typeface="+mn-lt"/>
                <a:ea typeface="+mn-ea"/>
                <a:cs typeface="+mn-cs"/>
              </a:rPr>
              <a:t>The bottleneck really in either method boils down to solving linear systems. However, in general for primal lassos we need to solve a linear system of size </a:t>
            </a:r>
            <a:r>
              <a:rPr lang="en-US" sz="1200" kern="1200" dirty="0" err="1" smtClean="0">
                <a:solidFill>
                  <a:schemeClr val="tx1"/>
                </a:solidFill>
                <a:effectLst/>
                <a:latin typeface="+mn-lt"/>
                <a:ea typeface="+mn-ea"/>
                <a:cs typeface="+mn-cs"/>
              </a:rPr>
              <a:t>nxn</a:t>
            </a:r>
            <a:r>
              <a:rPr lang="en-US" sz="1200" kern="1200" dirty="0" smtClean="0">
                <a:solidFill>
                  <a:schemeClr val="tx1"/>
                </a:solidFill>
                <a:effectLst/>
                <a:latin typeface="+mn-lt"/>
                <a:ea typeface="+mn-ea"/>
                <a:cs typeface="+mn-cs"/>
              </a:rPr>
              <a:t> where for dual lasso it is of size </a:t>
            </a:r>
            <a:r>
              <a:rPr lang="en-US" sz="1200" kern="1200" dirty="0" err="1" smtClean="0">
                <a:solidFill>
                  <a:schemeClr val="tx1"/>
                </a:solidFill>
                <a:effectLst/>
                <a:latin typeface="+mn-lt"/>
                <a:ea typeface="+mn-ea"/>
                <a:cs typeface="+mn-cs"/>
              </a:rPr>
              <a:t>mxm</a:t>
            </a:r>
            <a:r>
              <a:rPr lang="en-US" sz="1200" kern="1200" dirty="0" smtClean="0">
                <a:solidFill>
                  <a:schemeClr val="tx1"/>
                </a:solidFill>
                <a:effectLst/>
                <a:latin typeface="+mn-lt"/>
                <a:ea typeface="+mn-ea"/>
                <a:cs typeface="+mn-cs"/>
              </a:rPr>
              <a:t> where A is of size </a:t>
            </a:r>
            <a:r>
              <a:rPr lang="en-US" sz="1200" kern="1200" dirty="0" err="1" smtClean="0">
                <a:solidFill>
                  <a:schemeClr val="tx1"/>
                </a:solidFill>
                <a:effectLst/>
                <a:latin typeface="+mn-lt"/>
                <a:ea typeface="+mn-ea"/>
                <a:cs typeface="+mn-cs"/>
              </a:rPr>
              <a:t>mxn</a:t>
            </a:r>
            <a:r>
              <a:rPr lang="en-US" sz="1200" kern="1200" dirty="0" smtClean="0">
                <a:solidFill>
                  <a:schemeClr val="tx1"/>
                </a:solidFill>
                <a:effectLst/>
                <a:latin typeface="+mn-lt"/>
                <a:ea typeface="+mn-ea"/>
                <a:cs typeface="+mn-cs"/>
              </a:rPr>
              <a:t>. Well, given that in the lasso often has a fat dictionary A (more columns than rows) the obvious answer DL-ADMM is significantly less expensive.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6</a:t>
            </a:fld>
            <a:endParaRPr lang="en-US"/>
          </a:p>
        </p:txBody>
      </p:sp>
    </p:spTree>
    <p:extLst>
      <p:ext uri="{BB962C8B-B14F-4D97-AF65-F5344CB8AC3E}">
        <p14:creationId xmlns:p14="http://schemas.microsoft.com/office/powerpoint/2010/main" val="294368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fact it has been shown in many previous works that DL-ADMM is one of the best first order deterministic solver to use among all previous first order methods. It enjoys very good both theoretical and practical performance.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7</a:t>
            </a:fld>
            <a:endParaRPr lang="en-US"/>
          </a:p>
        </p:txBody>
      </p:sp>
    </p:spTree>
    <p:extLst>
      <p:ext uri="{BB962C8B-B14F-4D97-AF65-F5344CB8AC3E}">
        <p14:creationId xmlns:p14="http://schemas.microsoft.com/office/powerpoint/2010/main" val="372636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fact it has been shown in many previous works that DL-ADMM is one of the best first order deterministic solver to use among all previous first order methods. It enjoys very good both theoretical and practical performance.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8</a:t>
            </a:fld>
            <a:endParaRPr lang="en-US"/>
          </a:p>
        </p:txBody>
      </p:sp>
    </p:spTree>
    <p:extLst>
      <p:ext uri="{BB962C8B-B14F-4D97-AF65-F5344CB8AC3E}">
        <p14:creationId xmlns:p14="http://schemas.microsoft.com/office/powerpoint/2010/main" val="2796620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what we really need is a solver that has a low iteration cost, enjoys ADMMs’ linear rates and most importantly has the ability to scale very well in a distributed fashion over multiple GPUs.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69EF15-9BD3-419E-B459-B26ED5B5E4FE}" type="slidenum">
              <a:rPr lang="en-US" smtClean="0"/>
              <a:t>9</a:t>
            </a:fld>
            <a:endParaRPr lang="en-US"/>
          </a:p>
        </p:txBody>
      </p:sp>
    </p:spTree>
    <p:extLst>
      <p:ext uri="{BB962C8B-B14F-4D97-AF65-F5344CB8AC3E}">
        <p14:creationId xmlns:p14="http://schemas.microsoft.com/office/powerpoint/2010/main" val="1347609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E76693-D47B-4780-B7EB-705645A5EFFF}"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2548197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97BECC-27FE-4713-A6DF-584EFFA050D5}"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12483811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205137F-16E9-42FC-AAD9-F3CA9F9201D7}"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25480929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0893351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13855850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32066FE-11AE-4C1C-8D20-EF635E44BFA2}"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TextBox 14"/>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a:t>
            </a:r>
            <a:r>
              <a:rPr lang="en-US" sz="1400" dirty="0" smtClean="0">
                <a:solidFill>
                  <a:schemeClr val="bg1"/>
                </a:solidFill>
                <a:latin typeface="Avenir Black"/>
                <a:cs typeface="Avenir Black"/>
              </a:rPr>
              <a:t>31</a:t>
            </a:r>
            <a:endParaRPr lang="en-US" sz="1400" dirty="0" smtClean="0">
              <a:solidFill>
                <a:schemeClr val="bg1"/>
              </a:solidFill>
              <a:latin typeface="Avenir Black"/>
              <a:cs typeface="Avenir Black"/>
            </a:endParaRPr>
          </a:p>
        </p:txBody>
      </p:sp>
    </p:spTree>
    <p:extLst>
      <p:ext uri="{BB962C8B-B14F-4D97-AF65-F5344CB8AC3E}">
        <p14:creationId xmlns:p14="http://schemas.microsoft.com/office/powerpoint/2010/main" val="223822231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30EE586-7648-4C1E-A810-6034044D4F0E}"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24434293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9368573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18474316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7137323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98872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112233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2075F3-459F-4FA7-A488-5514BBA8083E}"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30340196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10849750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41585112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9807832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BF9F738-88F5-43CC-B4F4-7A044497DFEA}"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46812238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27563306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9423339-1181-4001-83DC-9A84AD6D1381}"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277145301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175534214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5989620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7BD00D-0EF9-43E4-9928-6C9F2A5D7D40}"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TextBox 14"/>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a:t>
            </a:r>
            <a:r>
              <a:rPr lang="en-US" sz="1400" dirty="0" smtClean="0">
                <a:solidFill>
                  <a:schemeClr val="bg1"/>
                </a:solidFill>
                <a:latin typeface="Avenir Black"/>
                <a:cs typeface="Avenir Black"/>
              </a:rPr>
              <a:t>31</a:t>
            </a:r>
            <a:endParaRPr lang="en-US" sz="1400" dirty="0" smtClean="0">
              <a:solidFill>
                <a:schemeClr val="bg1"/>
              </a:solidFill>
              <a:latin typeface="Avenir Black"/>
              <a:cs typeface="Avenir Black"/>
            </a:endParaRPr>
          </a:p>
        </p:txBody>
      </p:sp>
    </p:spTree>
    <p:extLst>
      <p:ext uri="{BB962C8B-B14F-4D97-AF65-F5344CB8AC3E}">
        <p14:creationId xmlns:p14="http://schemas.microsoft.com/office/powerpoint/2010/main" val="1084604945"/>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087817F-123E-4A89-9399-6DDDD3200DBA}"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635835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92717837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363924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310652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4501241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278243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1810795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20599655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3162506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276223413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5F27EDE-9102-4F36-850D-050F50EFDB90}"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7615428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4191932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B453D5E-13FA-4439-AD63-1AD8A57AE416}"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TextBox 14"/>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a:t>
            </a:r>
            <a:r>
              <a:rPr lang="en-US" sz="1400" dirty="0" smtClean="0">
                <a:solidFill>
                  <a:schemeClr val="bg1"/>
                </a:solidFill>
                <a:latin typeface="Avenir Black"/>
                <a:cs typeface="Avenir Black"/>
              </a:rPr>
              <a:t>31</a:t>
            </a:r>
            <a:endParaRPr lang="en-US" sz="1400" dirty="0" smtClean="0">
              <a:solidFill>
                <a:schemeClr val="bg1"/>
              </a:solidFill>
              <a:latin typeface="Avenir Black"/>
              <a:cs typeface="Avenir Black"/>
            </a:endParaRPr>
          </a:p>
        </p:txBody>
      </p:sp>
    </p:spTree>
    <p:extLst>
      <p:ext uri="{BB962C8B-B14F-4D97-AF65-F5344CB8AC3E}">
        <p14:creationId xmlns:p14="http://schemas.microsoft.com/office/powerpoint/2010/main" val="2190759997"/>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2E26E6E-0153-434C-A983-636BC2E7C3E1}"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214351345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115783663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3250992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CB7819B-D836-4286-A66B-EEE2C6FB687D}"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TextBox 14"/>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a:t>
            </a:r>
            <a:r>
              <a:rPr lang="en-US" sz="1400" dirty="0" smtClean="0">
                <a:solidFill>
                  <a:schemeClr val="bg1"/>
                </a:solidFill>
                <a:latin typeface="Avenir Black"/>
                <a:cs typeface="Avenir Black"/>
              </a:rPr>
              <a:t>31</a:t>
            </a:r>
            <a:endParaRPr lang="en-US" sz="1400" dirty="0" smtClean="0">
              <a:solidFill>
                <a:schemeClr val="bg1"/>
              </a:solidFill>
              <a:latin typeface="Avenir Black"/>
              <a:cs typeface="Avenir Black"/>
            </a:endParaRPr>
          </a:p>
        </p:txBody>
      </p:sp>
    </p:spTree>
    <p:extLst>
      <p:ext uri="{BB962C8B-B14F-4D97-AF65-F5344CB8AC3E}">
        <p14:creationId xmlns:p14="http://schemas.microsoft.com/office/powerpoint/2010/main" val="2112706120"/>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20227663-49F5-4AEA-BBB8-4CB0214A008A}"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266681177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5657349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2733336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401949775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82987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668901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9BFCB1A-CBA0-4F82-A98C-EEBCCB7313D5}"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3425596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412151538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7256780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17968219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D545776-9CB3-4583-AE87-EB13FD4A2E6A}"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9502047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145355261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75715C7A-3256-4150-9083-7BF876A90799}"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91922899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297239653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17534443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7F23DAC-94A2-4C95-BF2F-7CD4AFF34CF3}"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TextBox 14"/>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/32</a:t>
            </a:r>
          </a:p>
        </p:txBody>
      </p:sp>
    </p:spTree>
    <p:extLst>
      <p:ext uri="{BB962C8B-B14F-4D97-AF65-F5344CB8AC3E}">
        <p14:creationId xmlns:p14="http://schemas.microsoft.com/office/powerpoint/2010/main" val="252073393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0A3CF96-1CB0-47B2-B6C6-430AA05E89BD}"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4137237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spTree>
    <p:extLst>
      <p:ext uri="{BB962C8B-B14F-4D97-AF65-F5344CB8AC3E}">
        <p14:creationId xmlns:p14="http://schemas.microsoft.com/office/powerpoint/2010/main" val="17427702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88262773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69317311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0008266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45640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7476320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100326417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9161987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178487242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A4AFE3D-61A8-4E70-9EB2-157CD2C1B506}"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5195943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2981509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spTree>
    <p:extLst>
      <p:ext uri="{BB962C8B-B14F-4D97-AF65-F5344CB8AC3E}">
        <p14:creationId xmlns:p14="http://schemas.microsoft.com/office/powerpoint/2010/main" val="406176315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E2A9B58-0F15-4CB2-AC8F-38549E2BA094}"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13957597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415270053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405500682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84EF28E0-B5DD-494D-A2F1-7A6ACF07213E}"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TextBox 14"/>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a:t>
            </a:r>
            <a:r>
              <a:rPr lang="en-US" sz="1400" dirty="0" smtClean="0">
                <a:solidFill>
                  <a:schemeClr val="bg1"/>
                </a:solidFill>
                <a:latin typeface="Avenir Black"/>
                <a:cs typeface="Avenir Black"/>
              </a:rPr>
              <a:t>31</a:t>
            </a:r>
            <a:endParaRPr lang="en-US" sz="1400" dirty="0" smtClean="0">
              <a:solidFill>
                <a:schemeClr val="bg1"/>
              </a:solidFill>
              <a:latin typeface="Avenir Black"/>
              <a:cs typeface="Avenir Black"/>
            </a:endParaRPr>
          </a:p>
        </p:txBody>
      </p:sp>
    </p:spTree>
    <p:extLst>
      <p:ext uri="{BB962C8B-B14F-4D97-AF65-F5344CB8AC3E}">
        <p14:creationId xmlns:p14="http://schemas.microsoft.com/office/powerpoint/2010/main" val="356384952"/>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E412EFE-F6C2-4C60-B568-D876D1E5DAE3}"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15714975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spTree>
    <p:extLst>
      <p:ext uri="{BB962C8B-B14F-4D97-AF65-F5344CB8AC3E}">
        <p14:creationId xmlns:p14="http://schemas.microsoft.com/office/powerpoint/2010/main" val="8509197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88424743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40021068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310992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759715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spTree>
    <p:extLst>
      <p:ext uri="{BB962C8B-B14F-4D97-AF65-F5344CB8AC3E}">
        <p14:creationId xmlns:p14="http://schemas.microsoft.com/office/powerpoint/2010/main" val="5427110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26108883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401706764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216694364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7774F15C-1C42-44E5-A166-40609827D68E}"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53800039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256391318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67EAA00-A455-4D6E-A9B6-A4E3F0588BDA}"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324164331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295830569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426585561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8316DFDD-EE6D-4488-AB6E-4F4C3C656FDA}"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186010191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788D38A8-C647-4CB2-9CF6-D4D566B0795C}"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402933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552850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4407992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93856889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17578351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403691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9576164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268688965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56164873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190622469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0D857C8-6BBB-4F47-98FC-125FFBC7F5F9}"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78789097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1332669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26099512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D4EC977-1B68-466B-9699-EAD652E39842}"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349312487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29399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CBCDC2-0128-472E-9A9A-518E844A3794}"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3220502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4085845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spTree>
    <p:extLst>
      <p:ext uri="{BB962C8B-B14F-4D97-AF65-F5344CB8AC3E}">
        <p14:creationId xmlns:p14="http://schemas.microsoft.com/office/powerpoint/2010/main" val="27344633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346717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28F545E-7B9A-4F37-AED9-182E50AB6508}"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7235048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3955440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7FA3B4C-5B73-4821-995B-83F32D95ACF7}"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9449117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7927255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3986163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FA307E57-D546-49DA-903B-C866AB4296D6}"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TextBox 14"/>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a:t>
            </a:r>
            <a:r>
              <a:rPr lang="en-US" sz="1400" dirty="0" smtClean="0">
                <a:solidFill>
                  <a:schemeClr val="bg1"/>
                </a:solidFill>
                <a:latin typeface="Avenir Black"/>
                <a:cs typeface="Avenir Black"/>
              </a:rPr>
              <a:t>31</a:t>
            </a:r>
            <a:endParaRPr lang="en-US" sz="1400" dirty="0" smtClean="0">
              <a:solidFill>
                <a:schemeClr val="bg1"/>
              </a:solidFill>
              <a:latin typeface="Avenir Black"/>
              <a:cs typeface="Avenir Black"/>
            </a:endParaRPr>
          </a:p>
        </p:txBody>
      </p:sp>
    </p:spTree>
    <p:extLst>
      <p:ext uri="{BB962C8B-B14F-4D97-AF65-F5344CB8AC3E}">
        <p14:creationId xmlns:p14="http://schemas.microsoft.com/office/powerpoint/2010/main" val="110997917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AA29AA-2ADD-4113-B4DC-004B37341195}"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1496175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25CFD7-7B26-41BB-A7A4-15614F78C8AB}"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4101963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9339785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876170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411729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3237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267773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19744637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713768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12802836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5A49C1-3107-42D2-BDFD-FAA8D74233B6}"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226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3288791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29499E-80EE-4697-BAD4-0B3151D21821}" type="datetime1">
              <a:rPr lang="en-US" smtClean="0"/>
              <a:t>7/24/2017</a:t>
            </a:fld>
            <a:endParaRPr lang="en-US"/>
          </a:p>
        </p:txBody>
      </p:sp>
      <p:sp>
        <p:nvSpPr>
          <p:cNvPr id="6" name="Footer Placeholder 5"/>
          <p:cNvSpPr>
            <a:spLocks noGrp="1"/>
          </p:cNvSpPr>
          <p:nvPr>
            <p:ph type="ftr" sz="quarter" idx="11"/>
          </p:nvPr>
        </p:nvSpPr>
        <p:spPr/>
        <p:txBody>
          <a:bodyPr/>
          <a:lstStyle/>
          <a:p>
            <a:r>
              <a:rPr lang="en-US" smtClean="0"/>
              <a:t>Adel Bibi</a:t>
            </a:r>
            <a:endParaRPr lang="en-US"/>
          </a:p>
        </p:txBody>
      </p:sp>
      <p:sp>
        <p:nvSpPr>
          <p:cNvPr id="7" name="Slide Number Placeholder 6"/>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26777951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5510752-03CD-43A3-A35C-DFC0F57260AD}"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37048190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9136686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8736251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85491FF-BA59-4774-8BEE-5FD4A92A171A}"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1767990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848B130C-992E-45CB-A679-FE5707753F24}"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3249841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5105832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6885041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2231739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8220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460464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E59C98-C3FE-4EC2-ADA4-40C4B8207373}" type="datetime1">
              <a:rPr lang="en-US" smtClean="0"/>
              <a:t>7/24/2017</a:t>
            </a:fld>
            <a:endParaRPr lang="en-US"/>
          </a:p>
        </p:txBody>
      </p:sp>
      <p:sp>
        <p:nvSpPr>
          <p:cNvPr id="8" name="Footer Placeholder 7"/>
          <p:cNvSpPr>
            <a:spLocks noGrp="1"/>
          </p:cNvSpPr>
          <p:nvPr>
            <p:ph type="ftr" sz="quarter" idx="11"/>
          </p:nvPr>
        </p:nvSpPr>
        <p:spPr/>
        <p:txBody>
          <a:bodyPr/>
          <a:lstStyle/>
          <a:p>
            <a:r>
              <a:rPr lang="en-US" smtClean="0"/>
              <a:t>Adel Bibi</a:t>
            </a:r>
            <a:endParaRPr lang="en-US"/>
          </a:p>
        </p:txBody>
      </p:sp>
      <p:sp>
        <p:nvSpPr>
          <p:cNvPr id="9" name="Slide Number Placeholder 8"/>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13322504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2026245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697069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25095062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A6504D5-B611-4C79-9AB9-2482696328E0}"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0939889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28707997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877BB9D-6227-4595-A036-A6110579BCD0}"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23293663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1673221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32070679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3CDB3F1-A345-4F19-BAF9-0C9E1626467F}"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TextBox 14"/>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a:t>
            </a:r>
            <a:r>
              <a:rPr lang="en-US" sz="1400" dirty="0" smtClean="0">
                <a:solidFill>
                  <a:schemeClr val="bg1"/>
                </a:solidFill>
                <a:latin typeface="Avenir Black"/>
                <a:cs typeface="Avenir Black"/>
              </a:rPr>
              <a:t>31</a:t>
            </a:r>
            <a:endParaRPr lang="en-US" sz="1400" dirty="0" smtClean="0">
              <a:solidFill>
                <a:schemeClr val="bg1"/>
              </a:solidFill>
              <a:latin typeface="Avenir Black"/>
              <a:cs typeface="Avenir Black"/>
            </a:endParaRPr>
          </a:p>
        </p:txBody>
      </p:sp>
    </p:spTree>
    <p:extLst>
      <p:ext uri="{BB962C8B-B14F-4D97-AF65-F5344CB8AC3E}">
        <p14:creationId xmlns:p14="http://schemas.microsoft.com/office/powerpoint/2010/main" val="212704067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3A9B03-D00F-4442-A875-2D75E6AC3554}"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1675292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809B28-EB55-409F-A2D6-38FB0FECE75A}" type="datetime1">
              <a:rPr lang="en-US" smtClean="0"/>
              <a:t>7/24/2017</a:t>
            </a:fld>
            <a:endParaRPr lang="en-US"/>
          </a:p>
        </p:txBody>
      </p:sp>
      <p:sp>
        <p:nvSpPr>
          <p:cNvPr id="4" name="Footer Placeholder 3"/>
          <p:cNvSpPr>
            <a:spLocks noGrp="1"/>
          </p:cNvSpPr>
          <p:nvPr>
            <p:ph type="ftr" sz="quarter" idx="11"/>
          </p:nvPr>
        </p:nvSpPr>
        <p:spPr/>
        <p:txBody>
          <a:bodyPr/>
          <a:lstStyle/>
          <a:p>
            <a:r>
              <a:rPr lang="en-US" smtClean="0"/>
              <a:t>Adel Bibi</a:t>
            </a:r>
            <a:endParaRPr lang="en-US"/>
          </a:p>
        </p:txBody>
      </p:sp>
      <p:sp>
        <p:nvSpPr>
          <p:cNvPr id="5" name="Slide Number Placeholder 4"/>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33199014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1757820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2125797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2817566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960859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0684077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19499028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3834239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13500275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67FC05F-7DC3-4A70-8E63-97B0B2DC3022}"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0497269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4103690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AC819D-72AF-4634-BE7A-D7A9E2E6C295}" type="datetime1">
              <a:rPr lang="en-US" smtClean="0"/>
              <a:t>7/24/2017</a:t>
            </a:fld>
            <a:endParaRPr lang="en-US"/>
          </a:p>
        </p:txBody>
      </p:sp>
      <p:sp>
        <p:nvSpPr>
          <p:cNvPr id="3" name="Footer Placeholder 2"/>
          <p:cNvSpPr>
            <a:spLocks noGrp="1"/>
          </p:cNvSpPr>
          <p:nvPr>
            <p:ph type="ftr" sz="quarter" idx="11"/>
          </p:nvPr>
        </p:nvSpPr>
        <p:spPr/>
        <p:txBody>
          <a:bodyPr/>
          <a:lstStyle/>
          <a:p>
            <a:r>
              <a:rPr lang="en-US" smtClean="0"/>
              <a:t>Adel Bibi</a:t>
            </a:r>
            <a:endParaRPr lang="en-US"/>
          </a:p>
        </p:txBody>
      </p:sp>
      <p:sp>
        <p:nvSpPr>
          <p:cNvPr id="4" name="Slide Number Placeholder 3"/>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39260958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7BFAF144-CDBD-45D3-8155-3CD1BE3934A7}"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1976344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3568708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31590442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F53982F-71F4-47A0-B3CA-8AA1C5967632}"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6" name="TextBox 15"/>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a:t>
            </a:r>
            <a:r>
              <a:rPr lang="en-US" sz="1400" dirty="0" smtClean="0">
                <a:solidFill>
                  <a:schemeClr val="bg1"/>
                </a:solidFill>
                <a:latin typeface="Avenir Black"/>
                <a:cs typeface="Avenir Black"/>
              </a:rPr>
              <a:t>31</a:t>
            </a:r>
            <a:endParaRPr lang="en-US" sz="1400" dirty="0" smtClean="0">
              <a:solidFill>
                <a:schemeClr val="bg1"/>
              </a:solidFill>
              <a:latin typeface="Avenir Black"/>
              <a:cs typeface="Avenir Black"/>
            </a:endParaRPr>
          </a:p>
        </p:txBody>
      </p:sp>
    </p:spTree>
    <p:extLst>
      <p:ext uri="{BB962C8B-B14F-4D97-AF65-F5344CB8AC3E}">
        <p14:creationId xmlns:p14="http://schemas.microsoft.com/office/powerpoint/2010/main" val="1409739890"/>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F0D7669D-D6B0-4688-ACBB-40F69236D458}"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15155680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28825234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42453926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6107758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344435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82751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37C9-AFD7-4576-B82E-520BB17929C4}" type="datetime1">
              <a:rPr lang="en-US" smtClean="0"/>
              <a:t>7/24/2017</a:t>
            </a:fld>
            <a:endParaRPr lang="en-US"/>
          </a:p>
        </p:txBody>
      </p:sp>
      <p:sp>
        <p:nvSpPr>
          <p:cNvPr id="6" name="Footer Placeholder 5"/>
          <p:cNvSpPr>
            <a:spLocks noGrp="1"/>
          </p:cNvSpPr>
          <p:nvPr>
            <p:ph type="ftr" sz="quarter" idx="11"/>
          </p:nvPr>
        </p:nvSpPr>
        <p:spPr/>
        <p:txBody>
          <a:bodyPr/>
          <a:lstStyle/>
          <a:p>
            <a:r>
              <a:rPr lang="en-US" smtClean="0"/>
              <a:t>Adel Bibi</a:t>
            </a:r>
            <a:endParaRPr lang="en-US"/>
          </a:p>
        </p:txBody>
      </p:sp>
      <p:sp>
        <p:nvSpPr>
          <p:cNvPr id="7" name="Slide Number Placeholder 6"/>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36823084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25016169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1439763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27827189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6BBDEDC-3DF8-44A2-9381-61F1D66E9445}"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7837378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33406375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9409"/>
            <a:ext cx="10972800" cy="4936755"/>
          </a:xfrm>
        </p:spPr>
        <p:txBody>
          <a:bodyPr/>
          <a:lstStyle>
            <a:lvl1pPr algn="l">
              <a:defRPr>
                <a:latin typeface="Arial"/>
                <a:cs typeface="Arial"/>
              </a:defRPr>
            </a:lvl1pPr>
            <a:lvl2pPr algn="l">
              <a:defRPr>
                <a:latin typeface="Arial"/>
                <a:cs typeface="Arial"/>
              </a:defRPr>
            </a:lvl2pPr>
            <a:lvl3pPr algn="l">
              <a:defRPr>
                <a:latin typeface="Arial"/>
                <a:cs typeface="Arial"/>
              </a:defRPr>
            </a:lvl3pPr>
            <a:lvl4pPr algn="l">
              <a:defRPr>
                <a:latin typeface="Arial"/>
                <a:cs typeface="Arial"/>
              </a:defRPr>
            </a:lvl4pPr>
            <a:lvl5pPr algn="l">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223B2403-F7A2-4F3B-89FA-1C3B566FE757}"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9" name="Title 1"/>
          <p:cNvSpPr>
            <a:spLocks noGrp="1"/>
          </p:cNvSpPr>
          <p:nvPr>
            <p:ph type="title"/>
          </p:nvPr>
        </p:nvSpPr>
        <p:spPr>
          <a:xfrm>
            <a:off x="609600" y="173842"/>
            <a:ext cx="7416800" cy="667349"/>
          </a:xfrm>
        </p:spPr>
        <p:txBody>
          <a:bodyPr>
            <a:noAutofit/>
          </a:bodyPr>
          <a:lstStyle>
            <a:lvl1pPr algn="l">
              <a:defRPr sz="3733">
                <a:solidFill>
                  <a:srgbClr val="5D807E"/>
                </a:solidFill>
                <a:latin typeface="Arial"/>
                <a:cs typeface="Arial"/>
              </a:defRPr>
            </a:lvl1pPr>
          </a:lstStyle>
          <a:p>
            <a:r>
              <a:rPr lang="en-US" dirty="0" smtClean="0"/>
              <a:t>Click to edit Master title style</a:t>
            </a:r>
            <a:endParaRPr lang="en-US" dirty="0"/>
          </a:p>
        </p:txBody>
      </p:sp>
      <p:pic>
        <p:nvPicPr>
          <p:cNvPr id="2" name="Picture 1" descr="sml_pms_c_n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894" y="173842"/>
            <a:ext cx="694588" cy="667349"/>
          </a:xfrm>
          <a:prstGeom prst="rect">
            <a:avLst/>
          </a:prstGeom>
        </p:spPr>
      </p:pic>
    </p:spTree>
    <p:extLst>
      <p:ext uri="{BB962C8B-B14F-4D97-AF65-F5344CB8AC3E}">
        <p14:creationId xmlns:p14="http://schemas.microsoft.com/office/powerpoint/2010/main" val="32462395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p:cNvSpPr/>
          <p:nvPr/>
        </p:nvSpPr>
        <p:spPr>
          <a:xfrm>
            <a:off x="861486" y="1447800"/>
            <a:ext cx="10469033"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sz="2400"/>
          </a:p>
        </p:txBody>
      </p:sp>
      <p:sp>
        <p:nvSpPr>
          <p:cNvPr id="2" name="Title 1"/>
          <p:cNvSpPr>
            <a:spLocks noGrp="1"/>
          </p:cNvSpPr>
          <p:nvPr>
            <p:ph type="ctrTitle"/>
          </p:nvPr>
        </p:nvSpPr>
        <p:spPr>
          <a:xfrm>
            <a:off x="878420" y="1537447"/>
            <a:ext cx="10435041" cy="2173943"/>
          </a:xfrm>
        </p:spPr>
        <p:txBody>
          <a:bodyPr vert="horz" lIns="91440" tIns="45720" rIns="91440" bIns="45720" rtlCol="0" anchor="b" anchorCtr="0">
            <a:noAutofit/>
          </a:bodyPr>
          <a:lstStyle>
            <a:lvl1pPr algn="ctr" defTabSz="1219170" rtl="0" eaLnBrk="1" latinLnBrk="0" hangingPunct="1">
              <a:spcBef>
                <a:spcPct val="0"/>
              </a:spcBef>
              <a:buNone/>
              <a:defRPr sz="7200" kern="1200">
                <a:solidFill>
                  <a:srgbClr val="000000"/>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878420" y="3711389"/>
            <a:ext cx="10435041" cy="860611"/>
          </a:xfrm>
        </p:spPr>
        <p:txBody>
          <a:bodyPr vert="horz" lIns="91440" tIns="45720" rIns="91440" bIns="45720" rtlCol="0">
            <a:normAutofit/>
          </a:bodyPr>
          <a:lstStyle>
            <a:lvl1pPr marL="0" indent="0" algn="ctr" defTabSz="1219170" rtl="0" eaLnBrk="1" latinLnBrk="0" hangingPunct="1">
              <a:lnSpc>
                <a:spcPct val="100000"/>
              </a:lnSpc>
              <a:spcBef>
                <a:spcPts val="400"/>
              </a:spcBef>
              <a:buFont typeface="Wingdings 2" pitchFamily="18" charset="2"/>
              <a:buNone/>
              <a:defRPr sz="2400" kern="1200">
                <a:solidFill>
                  <a:srgbClr val="000000"/>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9198255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p:nvSpPr>
        <p:spPr>
          <a:xfrm>
            <a:off x="5311020" y="1022567"/>
            <a:ext cx="5680864" cy="541668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ubtitle 2"/>
          <p:cNvSpPr txBox="1">
            <a:spLocks/>
          </p:cNvSpPr>
          <p:nvPr/>
        </p:nvSpPr>
        <p:spPr>
          <a:xfrm>
            <a:off x="5974864" y="3693288"/>
            <a:ext cx="4353176" cy="1359248"/>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267" dirty="0"/>
          </a:p>
        </p:txBody>
      </p:sp>
      <p:pic>
        <p:nvPicPr>
          <p:cNvPr id="12" name="Picture 11" descr="VCC Locku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045" y="394802"/>
            <a:ext cx="6405636" cy="780356"/>
          </a:xfrm>
          <a:prstGeom prst="rect">
            <a:avLst/>
          </a:prstGeom>
        </p:spPr>
      </p:pic>
      <p:sp>
        <p:nvSpPr>
          <p:cNvPr id="2" name="Title 1"/>
          <p:cNvSpPr>
            <a:spLocks noGrp="1"/>
          </p:cNvSpPr>
          <p:nvPr>
            <p:ph type="title"/>
          </p:nvPr>
        </p:nvSpPr>
        <p:spPr>
          <a:xfrm>
            <a:off x="5326993" y="1452627"/>
            <a:ext cx="5680864" cy="3164640"/>
          </a:xfrm>
        </p:spPr>
        <p:txBody>
          <a:bodyPr/>
          <a:lstStyle>
            <a:lvl1pPr algn="ctr">
              <a:defRPr>
                <a:solidFill>
                  <a:schemeClr val="bg1"/>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6667975" y="5472371"/>
            <a:ext cx="2948236" cy="426036"/>
          </a:xfrm>
          <a:ln>
            <a:noFill/>
          </a:ln>
        </p:spPr>
        <p:txBody>
          <a:bodyPr/>
          <a:lstStyle>
            <a:lvl1pPr algn="ctr">
              <a:defRPr>
                <a:solidFill>
                  <a:srgbClr val="FFFFFF"/>
                </a:solidFill>
              </a:defRPr>
            </a:lvl1pPr>
          </a:lstStyle>
          <a:p>
            <a:r>
              <a:rPr lang="en-US" smtClean="0"/>
              <a:t>Adel Bibi</a:t>
            </a:r>
            <a:endParaRPr lang="en-US"/>
          </a:p>
        </p:txBody>
      </p:sp>
    </p:spTree>
    <p:extLst>
      <p:ext uri="{BB962C8B-B14F-4D97-AF65-F5344CB8AC3E}">
        <p14:creationId xmlns:p14="http://schemas.microsoft.com/office/powerpoint/2010/main" val="22499150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E8BF9A-4E1C-4CFF-9CD7-D3B7553CC147}"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Adel Bibi</a:t>
            </a:r>
            <a:endParaRPr lang="en-US" sz="1600" dirty="0">
              <a:latin typeface="Avenir Book"/>
              <a:cs typeface="Avenir Book"/>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2" name="TextBox 1"/>
          <p:cNvSpPr txBox="1"/>
          <p:nvPr userDrawn="1"/>
        </p:nvSpPr>
        <p:spPr>
          <a:xfrm>
            <a:off x="6384867" y="6007191"/>
            <a:ext cx="914400" cy="914400"/>
          </a:xfrm>
          <a:prstGeom prst="rect">
            <a:avLst/>
          </a:prstGeom>
        </p:spPr>
        <p:txBody>
          <a:bodyPr vert="horz" wrap="none" lIns="91440" tIns="45720" rIns="91440" bIns="45720" rtlCol="0" anchor="ctr">
            <a:normAutofit/>
          </a:bodyPr>
          <a:lstStyle/>
          <a:p>
            <a:fld id="{6B95DA34-3B17-493D-9A9F-B29F4690C825}" type="slidenum">
              <a:rPr lang="en-US" sz="1400" smtClean="0">
                <a:solidFill>
                  <a:schemeClr val="bg1"/>
                </a:solidFill>
                <a:latin typeface="Avenir Black"/>
                <a:cs typeface="Avenir Black"/>
              </a:rPr>
              <a:t>‹#›</a:t>
            </a:fld>
            <a:r>
              <a:rPr lang="en-US" sz="1400" dirty="0" smtClean="0">
                <a:solidFill>
                  <a:schemeClr val="bg1"/>
                </a:solidFill>
                <a:latin typeface="Avenir Black"/>
                <a:cs typeface="Avenir Black"/>
              </a:rPr>
              <a:t>/</a:t>
            </a:r>
            <a:r>
              <a:rPr lang="en-US" sz="1400" dirty="0" smtClean="0">
                <a:solidFill>
                  <a:schemeClr val="bg1"/>
                </a:solidFill>
                <a:latin typeface="Avenir Black"/>
                <a:cs typeface="Avenir Black"/>
              </a:rPr>
              <a:t>31</a:t>
            </a:r>
            <a:endParaRPr lang="en-US" sz="1400" dirty="0" smtClean="0">
              <a:solidFill>
                <a:schemeClr val="bg1"/>
              </a:solidFill>
              <a:latin typeface="Avenir Black"/>
              <a:cs typeface="Avenir Black"/>
            </a:endParaRPr>
          </a:p>
        </p:txBody>
      </p:sp>
    </p:spTree>
    <p:extLst>
      <p:ext uri="{BB962C8B-B14F-4D97-AF65-F5344CB8AC3E}">
        <p14:creationId xmlns:p14="http://schemas.microsoft.com/office/powerpoint/2010/main" val="3695127225"/>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1339379"/>
            <a:ext cx="10972800" cy="4635157"/>
          </a:xfrm>
          <a:noFill/>
        </p:spPr>
        <p:txBody>
          <a:bodyPr/>
          <a:lstStyle>
            <a:lvl1pPr>
              <a:defRPr>
                <a:latin typeface="Avenir Book"/>
                <a:cs typeface="Avenir Book"/>
              </a:defRPr>
            </a:lvl1pPr>
            <a:lvl2pPr marL="796780">
              <a:defRPr>
                <a:latin typeface="Avenir Book"/>
                <a:cs typeface="Avenir Book"/>
              </a:defRPr>
            </a:lvl2pPr>
            <a:lvl3pPr marL="1142371">
              <a:defRPr>
                <a:latin typeface="Avenir Book"/>
                <a:cs typeface="Avenir Book"/>
              </a:defRPr>
            </a:lvl3pPr>
            <a:lvl4pPr marL="1463963">
              <a:defRPr>
                <a:latin typeface="Avenir Book"/>
                <a:cs typeface="Avenir Book"/>
              </a:defRPr>
            </a:lvl4pPr>
            <a:lvl5pPr marL="1737557">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6816B72-B31F-46CA-AF5B-88DB0CB13554}"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Tree>
    <p:extLst>
      <p:ext uri="{BB962C8B-B14F-4D97-AF65-F5344CB8AC3E}">
        <p14:creationId xmlns:p14="http://schemas.microsoft.com/office/powerpoint/2010/main" val="411747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6CBEEF-8CC5-4E14-B2B9-FA9F319D511E}" type="datetime1">
              <a:rPr lang="en-US" smtClean="0"/>
              <a:t>7/24/2017</a:t>
            </a:fld>
            <a:endParaRPr lang="en-US"/>
          </a:p>
        </p:txBody>
      </p:sp>
      <p:sp>
        <p:nvSpPr>
          <p:cNvPr id="6" name="Footer Placeholder 5"/>
          <p:cNvSpPr>
            <a:spLocks noGrp="1"/>
          </p:cNvSpPr>
          <p:nvPr>
            <p:ph type="ftr" sz="quarter" idx="11"/>
          </p:nvPr>
        </p:nvSpPr>
        <p:spPr/>
        <p:txBody>
          <a:bodyPr/>
          <a:lstStyle/>
          <a:p>
            <a:r>
              <a:rPr lang="en-US" smtClean="0"/>
              <a:t>Adel Bibi</a:t>
            </a:r>
            <a:endParaRPr lang="en-US"/>
          </a:p>
        </p:txBody>
      </p:sp>
      <p:sp>
        <p:nvSpPr>
          <p:cNvPr id="7" name="Slide Number Placeholder 6"/>
          <p:cNvSpPr>
            <a:spLocks noGrp="1"/>
          </p:cNvSpPr>
          <p:nvPr>
            <p:ph type="sldNum" sz="quarter" idx="12"/>
          </p:nvPr>
        </p:nvSpPr>
        <p:spPr/>
        <p:txBody>
          <a:bodyPr/>
          <a:lstStyle/>
          <a:p>
            <a:fld id="{4768CCCD-29C2-40F5-82FA-C0343E307DA7}" type="slidenum">
              <a:rPr lang="en-US" smtClean="0"/>
              <a:t>‹#›</a:t>
            </a:fld>
            <a:endParaRPr lang="en-US"/>
          </a:p>
        </p:txBody>
      </p:sp>
    </p:spTree>
    <p:extLst>
      <p:ext uri="{BB962C8B-B14F-4D97-AF65-F5344CB8AC3E}">
        <p14:creationId xmlns:p14="http://schemas.microsoft.com/office/powerpoint/2010/main" val="3148766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2779844"/>
            <a:ext cx="12192000" cy="4078155"/>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963084" y="4406901"/>
            <a:ext cx="10363200" cy="1362075"/>
          </a:xfrm>
        </p:spPr>
        <p:txBody>
          <a:bodyPr anchor="t">
            <a:normAutofit/>
          </a:bodyPr>
          <a:lstStyle>
            <a:lvl1pPr algn="l">
              <a:defRPr sz="4267" b="1" cap="all">
                <a:latin typeface="Avenir Black"/>
                <a:cs typeface="Avenir Black"/>
              </a:defRPr>
            </a:lvl1pPr>
          </a:lstStyle>
          <a:p>
            <a:r>
              <a:rPr lang="en-US" dirty="0" smtClean="0"/>
              <a:t>Click to edit title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085" y="6198007"/>
            <a:ext cx="3746649" cy="456428"/>
          </a:xfrm>
          <a:prstGeom prst="rect">
            <a:avLst/>
          </a:prstGeom>
        </p:spPr>
      </p:pic>
      <p:sp>
        <p:nvSpPr>
          <p:cNvPr id="3" name="Text Placeholder 2"/>
          <p:cNvSpPr>
            <a:spLocks noGrp="1"/>
          </p:cNvSpPr>
          <p:nvPr>
            <p:ph type="body" idx="1" hasCustomPrompt="1"/>
          </p:nvPr>
        </p:nvSpPr>
        <p:spPr>
          <a:xfrm>
            <a:off x="963084" y="2906713"/>
            <a:ext cx="10363200" cy="1500187"/>
          </a:xfrm>
        </p:spPr>
        <p:txBody>
          <a:bodyPr anchor="b">
            <a:normAutofit/>
          </a:bodyPr>
          <a:lstStyle>
            <a:lvl1pPr marL="0" indent="0">
              <a:buNone/>
              <a:defRPr sz="3733">
                <a:solidFill>
                  <a:srgbClr val="FFFFFF"/>
                </a:solidFill>
                <a:latin typeface="Avenir Book"/>
                <a:cs typeface="Avenir Book"/>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edit text </a:t>
            </a:r>
          </a:p>
        </p:txBody>
      </p:sp>
      <p:sp>
        <p:nvSpPr>
          <p:cNvPr id="7"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5016617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50931"/>
            <a:ext cx="5384800" cy="4649920"/>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250931"/>
            <a:ext cx="5384800" cy="4649919"/>
          </a:xfrm>
          <a:noFill/>
        </p:spPr>
        <p:txBody>
          <a:bodyPr/>
          <a:lstStyle>
            <a:lvl1pPr>
              <a:defRPr sz="3733">
                <a:latin typeface="Avenir Book"/>
                <a:cs typeface="Avenir Book"/>
              </a:defRPr>
            </a:lvl1pPr>
            <a:lvl2pPr>
              <a:defRPr sz="3200">
                <a:latin typeface="Avenir Book"/>
                <a:cs typeface="Avenir Book"/>
              </a:defRPr>
            </a:lvl2pPr>
            <a:lvl3pPr>
              <a:defRPr sz="2667">
                <a:latin typeface="Avenir Book"/>
                <a:cs typeface="Avenir Book"/>
              </a:defRPr>
            </a:lvl3pPr>
            <a:lvl4pPr>
              <a:defRPr sz="2400">
                <a:latin typeface="Avenir Book"/>
                <a:cs typeface="Avenir Book"/>
              </a:defRPr>
            </a:lvl4pPr>
            <a:lvl5pPr>
              <a:defRPr sz="2400">
                <a:latin typeface="Avenir Book"/>
                <a:cs typeface="Avenir Book"/>
              </a:defRPr>
            </a:lvl5pPr>
            <a:lvl6pPr>
              <a:defRPr sz="2400"/>
            </a:lvl6pPr>
            <a:lvl7pPr>
              <a:defRPr sz="2400"/>
            </a:lvl7pPr>
            <a:lvl8pPr>
              <a:defRPr sz="2400"/>
            </a:lvl8pPr>
            <a:lvl9pPr>
              <a:defRPr sz="24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p:nvSpPr>
        <p:spPr>
          <a:xfrm>
            <a:off x="0" y="8282019"/>
            <a:ext cx="12192000" cy="861980"/>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Footer Placeholder 4"/>
          <p:cNvSpPr txBox="1">
            <a:spLocks/>
          </p:cNvSpPr>
          <p:nvPr/>
        </p:nvSpPr>
        <p:spPr>
          <a:xfrm>
            <a:off x="7721600" y="8484008"/>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8484007"/>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5" name="Rectangle 14"/>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6" name="TextBox 15"/>
          <p:cNvSpPr txBox="1"/>
          <p:nvPr userDrawn="1"/>
        </p:nvSpPr>
        <p:spPr>
          <a:xfrm>
            <a:off x="5844903" y="6447631"/>
            <a:ext cx="1267097" cy="182563"/>
          </a:xfrm>
          <a:prstGeom prst="rect">
            <a:avLst/>
          </a:prstGeom>
        </p:spPr>
        <p:txBody>
          <a:bodyPr vert="horz" wrap="square" lIns="91440" tIns="45720" rIns="91440" bIns="45720" rtlCol="0" anchor="ctr">
            <a:normAutofit fontScale="25000" lnSpcReduction="20000"/>
          </a:bodyPr>
          <a:lstStyle/>
          <a:p>
            <a:fld id="{61C7EA98-9707-4347-AA35-C92C6C30193D}" type="slidenum">
              <a:rPr lang="en-US" sz="3600" smtClean="0">
                <a:solidFill>
                  <a:srgbClr val="FFFFFF"/>
                </a:solidFill>
                <a:latin typeface="Avenir Black"/>
                <a:cs typeface="Avenir Black"/>
              </a:rPr>
              <a:t>‹#›</a:t>
            </a:fld>
            <a:r>
              <a:rPr lang="en-US" sz="3600" dirty="0" smtClean="0">
                <a:solidFill>
                  <a:srgbClr val="FFFFFF"/>
                </a:solidFill>
                <a:latin typeface="Avenir Black"/>
                <a:cs typeface="Avenir Black"/>
              </a:rPr>
              <a:t> of 24</a:t>
            </a:r>
          </a:p>
        </p:txBody>
      </p:sp>
    </p:spTree>
    <p:extLst>
      <p:ext uri="{BB962C8B-B14F-4D97-AF65-F5344CB8AC3E}">
        <p14:creationId xmlns:p14="http://schemas.microsoft.com/office/powerpoint/2010/main" val="19591041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5" name="Rectangle 14"/>
          <p:cNvSpPr/>
          <p:nvPr/>
        </p:nvSpPr>
        <p:spPr>
          <a:xfrm>
            <a:off x="6195483" y="1175874"/>
            <a:ext cx="5386917" cy="59311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Rectangle 15"/>
          <p:cNvSpPr/>
          <p:nvPr/>
        </p:nvSpPr>
        <p:spPr>
          <a:xfrm>
            <a:off x="611716" y="1184838"/>
            <a:ext cx="5386917"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Content Placeholder 3"/>
          <p:cNvSpPr>
            <a:spLocks noGrp="1"/>
          </p:cNvSpPr>
          <p:nvPr>
            <p:ph sz="half" idx="2" hasCustomPrompt="1"/>
          </p:nvPr>
        </p:nvSpPr>
        <p:spPr>
          <a:xfrm>
            <a:off x="611716" y="1785140"/>
            <a:ext cx="5386917"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5"/>
          <p:cNvSpPr>
            <a:spLocks noGrp="1"/>
          </p:cNvSpPr>
          <p:nvPr>
            <p:ph sz="quarter" idx="4" hasCustomPrompt="1"/>
          </p:nvPr>
        </p:nvSpPr>
        <p:spPr>
          <a:xfrm>
            <a:off x="6193368" y="1785140"/>
            <a:ext cx="5389033"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2"/>
          <p:cNvSpPr>
            <a:spLocks noGrp="1"/>
          </p:cNvSpPr>
          <p:nvPr>
            <p:ph type="body" idx="1" hasCustomPrompt="1"/>
          </p:nvPr>
        </p:nvSpPr>
        <p:spPr>
          <a:xfrm>
            <a:off x="609600" y="1184838"/>
            <a:ext cx="5386917"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0" name="Text Placeholder 4"/>
          <p:cNvSpPr>
            <a:spLocks noGrp="1"/>
          </p:cNvSpPr>
          <p:nvPr>
            <p:ph type="body" sz="quarter" idx="3" hasCustomPrompt="1"/>
          </p:nvPr>
        </p:nvSpPr>
        <p:spPr>
          <a:xfrm>
            <a:off x="6193368" y="1184838"/>
            <a:ext cx="5389033" cy="584153"/>
          </a:xfrm>
        </p:spPr>
        <p:txBody>
          <a:bodyPr anchor="b">
            <a:normAutofit/>
          </a:bodyPr>
          <a:lstStyle>
            <a:lvl1pPr marL="0" indent="0">
              <a:buNone/>
              <a:defRPr sz="2400" b="1">
                <a:solidFill>
                  <a:schemeClr val="bg1"/>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1058433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474"/>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2" name="Rectangle 11"/>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2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
        <p:nvSpPr>
          <p:cNvPr id="18" name="Rectangle 17"/>
          <p:cNvSpPr/>
          <p:nvPr/>
        </p:nvSpPr>
        <p:spPr>
          <a:xfrm>
            <a:off x="61171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 Placeholder 2"/>
          <p:cNvSpPr>
            <a:spLocks noGrp="1"/>
          </p:cNvSpPr>
          <p:nvPr>
            <p:ph type="body" idx="1" hasCustomPrompt="1"/>
          </p:nvPr>
        </p:nvSpPr>
        <p:spPr>
          <a:xfrm>
            <a:off x="609601"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22" name="Content Placeholder 3"/>
          <p:cNvSpPr>
            <a:spLocks noGrp="1"/>
          </p:cNvSpPr>
          <p:nvPr>
            <p:ph sz="half" idx="2" hasCustomPrompt="1"/>
          </p:nvPr>
        </p:nvSpPr>
        <p:spPr>
          <a:xfrm>
            <a:off x="611716" y="1785140"/>
            <a:ext cx="3489829" cy="4178888"/>
          </a:xfrm>
          <a:noFill/>
        </p:spPr>
        <p:txBody>
          <a:bodyPr/>
          <a:lstStyle>
            <a:lvl1pPr>
              <a:defRPr sz="3200" i="1">
                <a:latin typeface="Avenir Book"/>
                <a:cs typeface="Avenir Book"/>
              </a:defRPr>
            </a:lvl1pPr>
            <a:lvl2pPr>
              <a:defRPr sz="2667" i="1">
                <a:latin typeface="Avenir Book"/>
                <a:cs typeface="Avenir Book"/>
              </a:defRPr>
            </a:lvl2pPr>
            <a:lvl3pPr>
              <a:defRPr sz="2400" i="1">
                <a:latin typeface="Avenir Book"/>
                <a:cs typeface="Avenir Book"/>
              </a:defRPr>
            </a:lvl3pPr>
            <a:lvl4pPr>
              <a:defRPr sz="2133" i="1">
                <a:latin typeface="Avenir Book"/>
                <a:cs typeface="Avenir Book"/>
              </a:defRPr>
            </a:lvl4pPr>
            <a:lvl5pPr>
              <a:defRPr sz="2133" i="1">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p:nvSpPr>
        <p:spPr>
          <a:xfrm>
            <a:off x="4358366"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0" name="Text Placeholder 2"/>
          <p:cNvSpPr>
            <a:spLocks noGrp="1"/>
          </p:cNvSpPr>
          <p:nvPr>
            <p:ph type="body" idx="11" hasCustomPrompt="1"/>
          </p:nvPr>
        </p:nvSpPr>
        <p:spPr>
          <a:xfrm>
            <a:off x="4356250"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1" name="Content Placeholder 3"/>
          <p:cNvSpPr>
            <a:spLocks noGrp="1"/>
          </p:cNvSpPr>
          <p:nvPr>
            <p:ph sz="half" idx="10" hasCustomPrompt="1"/>
          </p:nvPr>
        </p:nvSpPr>
        <p:spPr>
          <a:xfrm>
            <a:off x="4358366"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Rectangle 31"/>
          <p:cNvSpPr/>
          <p:nvPr/>
        </p:nvSpPr>
        <p:spPr>
          <a:xfrm>
            <a:off x="8092571" y="1184838"/>
            <a:ext cx="3489829" cy="58415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Text Placeholder 2"/>
          <p:cNvSpPr>
            <a:spLocks noGrp="1"/>
          </p:cNvSpPr>
          <p:nvPr>
            <p:ph type="body" idx="13" hasCustomPrompt="1"/>
          </p:nvPr>
        </p:nvSpPr>
        <p:spPr>
          <a:xfrm>
            <a:off x="8090456" y="1184838"/>
            <a:ext cx="3491801" cy="584153"/>
          </a:xfrm>
        </p:spPr>
        <p:txBody>
          <a:bodyPr anchor="b">
            <a:normAutofit/>
          </a:bodyPr>
          <a:lstStyle>
            <a:lvl1pPr marL="0" indent="0">
              <a:buNone/>
              <a:defRPr sz="2400" b="1">
                <a:solidFill>
                  <a:srgbClr val="FFFFFF"/>
                </a:solidFill>
                <a:latin typeface="Avenir Black"/>
                <a:cs typeface="Avenir Black"/>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Click to edit text </a:t>
            </a:r>
          </a:p>
        </p:txBody>
      </p:sp>
      <p:sp>
        <p:nvSpPr>
          <p:cNvPr id="34" name="Content Placeholder 3"/>
          <p:cNvSpPr>
            <a:spLocks noGrp="1"/>
          </p:cNvSpPr>
          <p:nvPr>
            <p:ph sz="half" idx="12" hasCustomPrompt="1"/>
          </p:nvPr>
        </p:nvSpPr>
        <p:spPr>
          <a:xfrm>
            <a:off x="8092571" y="1785140"/>
            <a:ext cx="3489829" cy="4178888"/>
          </a:xfrm>
          <a:noFill/>
        </p:spPr>
        <p:txBody>
          <a:bodyPr/>
          <a:lstStyle>
            <a:lvl1pPr>
              <a:defRPr sz="3200">
                <a:latin typeface="Avenir Book"/>
                <a:cs typeface="Avenir Book"/>
              </a:defRPr>
            </a:lvl1pPr>
            <a:lvl2pPr>
              <a:defRPr sz="2667">
                <a:latin typeface="Avenir Book"/>
                <a:cs typeface="Avenir Book"/>
              </a:defRPr>
            </a:lvl2pPr>
            <a:lvl3pPr>
              <a:defRPr sz="2400">
                <a:latin typeface="Avenir Book"/>
                <a:cs typeface="Avenir Book"/>
              </a:defRPr>
            </a:lvl3pPr>
            <a:lvl4pPr>
              <a:defRPr sz="2133">
                <a:latin typeface="Avenir Book"/>
                <a:cs typeface="Avenir Book"/>
              </a:defRPr>
            </a:lvl4pPr>
            <a:lvl5pPr>
              <a:defRPr sz="2133">
                <a:latin typeface="Avenir Book"/>
                <a:cs typeface="Avenir Book"/>
              </a:defRPr>
            </a:lvl5pPr>
            <a:lvl6pPr>
              <a:defRPr sz="2133"/>
            </a:lvl6pPr>
            <a:lvl7pPr>
              <a:defRPr sz="2133"/>
            </a:lvl7pPr>
            <a:lvl8pPr>
              <a:defRPr sz="2133"/>
            </a:lvl8pPr>
            <a:lvl9pPr>
              <a:defRPr sz="2133"/>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703126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376"/>
            <a:ext cx="10972800" cy="723577"/>
          </a:xfrm>
        </p:spPr>
        <p:txBody>
          <a:bodyPr>
            <a:normAutofit/>
          </a:bodyPr>
          <a:lstStyle>
            <a:lvl1pPr>
              <a:defRPr sz="4800">
                <a:solidFill>
                  <a:schemeClr val="tx2"/>
                </a:solidFill>
                <a:latin typeface="Avenir Black"/>
                <a:cs typeface="Avenir Black"/>
              </a:defRPr>
            </a:lvl1pPr>
          </a:lstStyle>
          <a:p>
            <a:r>
              <a:rPr lang="en-US" dirty="0" smtClean="0"/>
              <a:t>Click to edit title</a:t>
            </a:r>
            <a:endParaRPr lang="en-US" dirty="0"/>
          </a:p>
        </p:txBody>
      </p:sp>
      <p:sp>
        <p:nvSpPr>
          <p:cNvPr id="6" name="Rectangle 5"/>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34345789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a:xfrm>
            <a:off x="7721600" y="8475134"/>
            <a:ext cx="3860800" cy="486833"/>
          </a:xfrm>
        </p:spPr>
        <p:txBody>
          <a:bodyPr/>
          <a:lstStyle>
            <a:lvl1pPr>
              <a:defRPr>
                <a:solidFill>
                  <a:schemeClr val="tx2"/>
                </a:solidFill>
              </a:defRPr>
            </a:lvl1pPr>
          </a:lstStyle>
          <a:p>
            <a:r>
              <a:rPr lang="en-US" smtClean="0"/>
              <a:t>Adel Bibi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8484007"/>
            <a:ext cx="3746639" cy="456428"/>
          </a:xfrm>
          <a:prstGeom prst="rect">
            <a:avLst/>
          </a:prstGeom>
        </p:spPr>
      </p:pic>
      <p:sp>
        <p:nvSpPr>
          <p:cNvPr id="7" name="Footer Placeholder 2"/>
          <p:cNvSpPr txBox="1">
            <a:spLocks/>
          </p:cNvSpPr>
          <p:nvPr/>
        </p:nvSpPr>
        <p:spPr>
          <a:xfrm>
            <a:off x="7924800" y="86783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6" y="8687207"/>
            <a:ext cx="3746639" cy="456428"/>
          </a:xfrm>
          <a:prstGeom prst="rect">
            <a:avLst/>
          </a:prstGeom>
        </p:spPr>
      </p:pic>
      <p:sp>
        <p:nvSpPr>
          <p:cNvPr id="9" name="Footer Placeholder 2"/>
          <p:cNvSpPr txBox="1">
            <a:spLocks/>
          </p:cNvSpPr>
          <p:nvPr/>
        </p:nvSpPr>
        <p:spPr>
          <a:xfrm>
            <a:off x="8128000" y="88815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6" y="8890407"/>
            <a:ext cx="3746639" cy="456428"/>
          </a:xfrm>
          <a:prstGeom prst="rect">
            <a:avLst/>
          </a:prstGeom>
        </p:spPr>
      </p:pic>
      <p:sp>
        <p:nvSpPr>
          <p:cNvPr id="11" name="Footer Placeholder 2"/>
          <p:cNvSpPr txBox="1">
            <a:spLocks/>
          </p:cNvSpPr>
          <p:nvPr/>
        </p:nvSpPr>
        <p:spPr>
          <a:xfrm>
            <a:off x="8331200" y="908473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smtClean="0"/>
              <a:t>Prof. User Name</a:t>
            </a:r>
            <a:endParaRPr lang="en-US" sz="16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6" y="9093607"/>
            <a:ext cx="3746639" cy="45642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6" y="6265049"/>
            <a:ext cx="3746639" cy="456428"/>
          </a:xfrm>
          <a:prstGeom prst="rect">
            <a:avLst/>
          </a:prstGeom>
        </p:spPr>
      </p:pic>
      <p:sp>
        <p:nvSpPr>
          <p:cNvPr id="15"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solidFill>
                  <a:srgbClr val="333333"/>
                </a:solidFill>
                <a:latin typeface="Avenir Book"/>
                <a:cs typeface="Avenir Book"/>
              </a:rPr>
              <a:t>Bernard Ghanem</a:t>
            </a:r>
            <a:endParaRPr lang="en-US" sz="1600" dirty="0">
              <a:solidFill>
                <a:srgbClr val="333333"/>
              </a:solidFill>
              <a:latin typeface="Avenir Book"/>
              <a:cs typeface="Avenir Book"/>
            </a:endParaRPr>
          </a:p>
        </p:txBody>
      </p:sp>
    </p:spTree>
    <p:extLst>
      <p:ext uri="{BB962C8B-B14F-4D97-AF65-F5344CB8AC3E}">
        <p14:creationId xmlns:p14="http://schemas.microsoft.com/office/powerpoint/2010/main" val="35395787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49"/>
            <a:ext cx="4011084" cy="1162051"/>
          </a:xfrm>
          <a:solidFill>
            <a:schemeClr val="tx1"/>
          </a:solidFill>
        </p:spPr>
        <p:txBody>
          <a:bodyPr anchor="b"/>
          <a:lstStyle>
            <a:lvl1pPr algn="l">
              <a:defRPr sz="2667" b="1">
                <a:solidFill>
                  <a:schemeClr val="bg1"/>
                </a:solidFill>
                <a:latin typeface="Avenir Black"/>
                <a:cs typeface="Avenir Black"/>
              </a:defRPr>
            </a:lvl1pPr>
          </a:lstStyle>
          <a:p>
            <a:r>
              <a:rPr lang="en-US" dirty="0" smtClean="0"/>
              <a:t>Click to edit title </a:t>
            </a:r>
            <a:endParaRPr lang="en-US" dirty="0"/>
          </a:p>
        </p:txBody>
      </p:sp>
      <p:sp>
        <p:nvSpPr>
          <p:cNvPr id="3" name="Content Placeholder 2"/>
          <p:cNvSpPr>
            <a:spLocks noGrp="1"/>
          </p:cNvSpPr>
          <p:nvPr>
            <p:ph idx="1" hasCustomPrompt="1"/>
          </p:nvPr>
        </p:nvSpPr>
        <p:spPr>
          <a:xfrm>
            <a:off x="4766733" y="273052"/>
            <a:ext cx="6815667" cy="5853113"/>
          </a:xfrm>
          <a:noFill/>
        </p:spPr>
        <p:txBody>
          <a:bodyPr/>
          <a:lstStyle>
            <a:lvl1pPr>
              <a:defRPr sz="4267">
                <a:latin typeface="Avenir Book"/>
                <a:cs typeface="Avenir Book"/>
              </a:defRPr>
            </a:lvl1pPr>
            <a:lvl2pPr>
              <a:defRPr sz="3733">
                <a:latin typeface="Avenir Book"/>
                <a:cs typeface="Avenir Book"/>
              </a:defRPr>
            </a:lvl2pPr>
            <a:lvl3pPr>
              <a:defRPr sz="3200">
                <a:latin typeface="Avenir Book"/>
                <a:cs typeface="Avenir Book"/>
              </a:defRPr>
            </a:lvl3pPr>
            <a:lvl4pPr>
              <a:defRPr sz="2667">
                <a:latin typeface="Avenir Book"/>
                <a:cs typeface="Avenir Book"/>
              </a:defRPr>
            </a:lvl4pPr>
            <a:lvl5pPr>
              <a:defRPr sz="2667">
                <a:latin typeface="Avenir Book"/>
                <a:cs typeface="Avenir Book"/>
              </a:defRPr>
            </a:lvl5pPr>
            <a:lvl6pPr>
              <a:defRPr sz="2667"/>
            </a:lvl6pPr>
            <a:lvl7pPr>
              <a:defRPr sz="2667"/>
            </a:lvl7pPr>
            <a:lvl8pPr>
              <a:defRPr sz="2667"/>
            </a:lvl8pPr>
            <a:lvl9pPr>
              <a:defRPr sz="2667"/>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609602" y="1435102"/>
            <a:ext cx="4011084" cy="4691063"/>
          </a:xfrm>
          <a:noFill/>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10301470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585788"/>
            <a:ext cx="7315200" cy="566739"/>
          </a:xfrm>
        </p:spPr>
        <p:txBody>
          <a:bodyPr anchor="b"/>
          <a:lstStyle>
            <a:lvl1pPr algn="l">
              <a:defRPr sz="2667" b="1">
                <a:latin typeface="Avenir Black"/>
                <a:cs typeface="Avenir Black"/>
              </a:defRPr>
            </a:lvl1pPr>
          </a:lstStyle>
          <a:p>
            <a:r>
              <a:rPr lang="en-US" dirty="0" smtClean="0"/>
              <a:t>Click to edit title</a:t>
            </a:r>
            <a:endParaRPr lang="en-US" dirty="0"/>
          </a:p>
        </p:txBody>
      </p:sp>
      <p:sp>
        <p:nvSpPr>
          <p:cNvPr id="3" name="Picture Placeholder 2"/>
          <p:cNvSpPr>
            <a:spLocks noGrp="1"/>
          </p:cNvSpPr>
          <p:nvPr>
            <p:ph type="pic" idx="1"/>
          </p:nvPr>
        </p:nvSpPr>
        <p:spPr>
          <a:xfrm>
            <a:off x="2389717" y="39796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hasCustomPrompt="1"/>
          </p:nvPr>
        </p:nvSpPr>
        <p:spPr>
          <a:xfrm>
            <a:off x="2389717" y="5152526"/>
            <a:ext cx="7315200" cy="804863"/>
          </a:xfrm>
        </p:spPr>
        <p:txBody>
          <a:bodyPr/>
          <a:lstStyle>
            <a:lvl1pPr marL="0" indent="0">
              <a:buNone/>
              <a:defRPr sz="1867">
                <a:latin typeface="Avenir Book"/>
                <a:cs typeface="Avenir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smtClean="0"/>
              <a:t>Click to edit text </a:t>
            </a:r>
          </a:p>
        </p:txBody>
      </p:sp>
      <p:sp>
        <p:nvSpPr>
          <p:cNvPr id="8" name="Rectangle 7"/>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Tree>
    <p:extLst>
      <p:ext uri="{BB962C8B-B14F-4D97-AF65-F5344CB8AC3E}">
        <p14:creationId xmlns:p14="http://schemas.microsoft.com/office/powerpoint/2010/main" val="17321320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1196406"/>
            <a:ext cx="10972800" cy="4730260"/>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B86CE9D-872E-4F03-8EF0-B0F92E9B400F}" type="datetime1">
              <a:rPr lang="en-US" smtClean="0"/>
              <a:t>7/24/2017</a:t>
            </a:fld>
            <a:endParaRPr lang="en-US"/>
          </a:p>
        </p:txBody>
      </p:sp>
      <p:sp>
        <p:nvSpPr>
          <p:cNvPr id="5" name="Footer Placeholder 4"/>
          <p:cNvSpPr>
            <a:spLocks noGrp="1"/>
          </p:cNvSpPr>
          <p:nvPr>
            <p:ph type="ftr" sz="quarter" idx="11"/>
          </p:nvPr>
        </p:nvSpPr>
        <p:spPr/>
        <p:txBody>
          <a:bodyPr/>
          <a:lstStyle/>
          <a:p>
            <a:r>
              <a:rPr lang="en-US" smtClean="0"/>
              <a:t>Adel Bibi</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768CCCD-29C2-40F5-82FA-C0343E307DA7}" type="slidenum">
              <a:rPr lang="en-US" smtClean="0"/>
              <a:t>‹#›</a:t>
            </a:fld>
            <a:endParaRPr lang="en-US"/>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3" name="Rectangle 12"/>
          <p:cNvSpPr/>
          <p:nvPr/>
        </p:nvSpPr>
        <p:spPr>
          <a:xfrm>
            <a:off x="0" y="19005"/>
            <a:ext cx="12192000" cy="1004484"/>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9600" y="47192"/>
            <a:ext cx="10972800" cy="976297"/>
          </a:xfrm>
        </p:spPr>
        <p:txBody>
          <a:bodyPr>
            <a:normAutofit/>
          </a:bodyPr>
          <a:lstStyle>
            <a:lvl1pPr>
              <a:defRPr sz="4800">
                <a:solidFill>
                  <a:srgbClr val="FFFFFF"/>
                </a:solidFill>
                <a:latin typeface="Avenir Black"/>
                <a:cs typeface="Avenir Black"/>
              </a:defRPr>
            </a:lvl1pPr>
          </a:lstStyle>
          <a:p>
            <a:r>
              <a:rPr lang="en-US" dirty="0" smtClean="0"/>
              <a:t>Click to edit title</a:t>
            </a:r>
            <a:endParaRPr lang="en-US" dirty="0"/>
          </a:p>
        </p:txBody>
      </p:sp>
      <p:sp>
        <p:nvSpPr>
          <p:cNvPr id="11"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dirty="0" smtClean="0">
                <a:latin typeface="Avenir Book"/>
                <a:cs typeface="Avenir Book"/>
              </a:rPr>
              <a:t>Bernard Ghanem</a:t>
            </a:r>
            <a:endParaRPr lang="en-US" sz="1600" dirty="0">
              <a:latin typeface="Avenir Book"/>
              <a:cs typeface="Avenir Book"/>
            </a:endParaRPr>
          </a:p>
        </p:txBody>
      </p:sp>
    </p:spTree>
    <p:extLst>
      <p:ext uri="{BB962C8B-B14F-4D97-AF65-F5344CB8AC3E}">
        <p14:creationId xmlns:p14="http://schemas.microsoft.com/office/powerpoint/2010/main" val="8163774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09600" y="206374"/>
            <a:ext cx="9758811" cy="5590036"/>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126165"/>
            <a:ext cx="12192000" cy="731836"/>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Footer Placeholder 4"/>
          <p:cNvSpPr txBox="1">
            <a:spLocks/>
          </p:cNvSpPr>
          <p:nvPr/>
        </p:nvSpPr>
        <p:spPr>
          <a:xfrm>
            <a:off x="7721600" y="6234644"/>
            <a:ext cx="3860800" cy="48683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smtClean="0">
                <a:latin typeface="Avenir Book"/>
                <a:cs typeface="Avenir Book"/>
              </a:rPr>
              <a:t>Prof. User Name</a:t>
            </a:r>
            <a:endParaRPr lang="en-US" sz="1600" dirty="0">
              <a:latin typeface="Avenir Book"/>
              <a:cs typeface="Avenir Book"/>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65049"/>
            <a:ext cx="3746649" cy="456428"/>
          </a:xfrm>
          <a:prstGeom prst="rect">
            <a:avLst/>
          </a:prstGeom>
        </p:spPr>
      </p:pic>
      <p:sp>
        <p:nvSpPr>
          <p:cNvPr id="10" name="Rectangle 9"/>
          <p:cNvSpPr/>
          <p:nvPr/>
        </p:nvSpPr>
        <p:spPr>
          <a:xfrm rot="5400000">
            <a:off x="8366914" y="2301082"/>
            <a:ext cx="6126164" cy="1524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txBox="1">
            <a:spLocks/>
          </p:cNvSpPr>
          <p:nvPr/>
        </p:nvSpPr>
        <p:spPr>
          <a:xfrm rot="5400000">
            <a:off x="8416799" y="2353764"/>
            <a:ext cx="6026399" cy="1524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sz="5867" dirty="0" smtClean="0"/>
              <a:t>Click to edit title</a:t>
            </a:r>
            <a:endParaRPr lang="en-US" sz="5867" dirty="0"/>
          </a:p>
        </p:txBody>
      </p:sp>
    </p:spTree>
    <p:extLst>
      <p:ext uri="{BB962C8B-B14F-4D97-AF65-F5344CB8AC3E}">
        <p14:creationId xmlns:p14="http://schemas.microsoft.com/office/powerpoint/2010/main" val="982183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6" Type="http://schemas.openxmlformats.org/officeDocument/2006/relationships/theme" Target="../theme/theme1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6" Type="http://schemas.openxmlformats.org/officeDocument/2006/relationships/theme" Target="../theme/theme11.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2" Type="http://schemas.openxmlformats.org/officeDocument/2006/relationships/slideLayout" Target="../slideLayouts/slideLayout163.xml"/><Relationship Id="rId16" Type="http://schemas.openxmlformats.org/officeDocument/2006/relationships/theme" Target="../theme/theme12.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6" Type="http://schemas.openxmlformats.org/officeDocument/2006/relationships/theme" Target="../theme/theme13.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4.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6" Type="http://schemas.openxmlformats.org/officeDocument/2006/relationships/theme" Target="../theme/theme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theme" Target="../theme/theme6.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6" Type="http://schemas.openxmlformats.org/officeDocument/2006/relationships/theme" Target="../theme/theme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6" Type="http://schemas.openxmlformats.org/officeDocument/2006/relationships/theme" Target="../theme/theme8.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6" Type="http://schemas.openxmlformats.org/officeDocument/2006/relationships/theme" Target="../theme/theme9.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147E3-DD6C-4AAD-8BCE-35D3A887438A}" type="datetime1">
              <a:rPr lang="en-US" smtClean="0"/>
              <a:t>7/24/2017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Adel Bibi</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8CCCD-29C2-40F5-82FA-C0343E307DA7}" type="slidenum">
              <a:rPr lang="en-US" smtClean="0"/>
              <a:t>‹#›</a:t>
            </a:fld>
            <a:endParaRPr lang="en-US"/>
          </a:p>
        </p:txBody>
      </p:sp>
    </p:spTree>
    <p:extLst>
      <p:ext uri="{BB962C8B-B14F-4D97-AF65-F5344CB8AC3E}">
        <p14:creationId xmlns:p14="http://schemas.microsoft.com/office/powerpoint/2010/main" val="4254255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2927973180"/>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2125860005"/>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1454976292"/>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3283711909"/>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3653673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144289921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61891439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1964152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108461024"/>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159771059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18016711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721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Adel Bibi</a:t>
            </a:r>
            <a:endParaRPr lang="en-US"/>
          </a:p>
        </p:txBody>
      </p:sp>
    </p:spTree>
    <p:extLst>
      <p:ext uri="{BB962C8B-B14F-4D97-AF65-F5344CB8AC3E}">
        <p14:creationId xmlns:p14="http://schemas.microsoft.com/office/powerpoint/2010/main" val="192382300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Lst>
  <p:hf sldNum="0" hdr="0" ftr="0" dt="0"/>
  <p:txStyles>
    <p:titleStyle>
      <a:lvl1pPr algn="l" defTabSz="609585" rtl="0" eaLnBrk="1" latinLnBrk="0" hangingPunct="1">
        <a:spcBef>
          <a:spcPct val="0"/>
        </a:spcBef>
        <a:buNone/>
        <a:defRPr sz="5867" kern="1200">
          <a:solidFill>
            <a:schemeClr val="tx1"/>
          </a:solidFill>
          <a:latin typeface="+mj-lt"/>
          <a:ea typeface="+mj-ea"/>
          <a:cs typeface="+mj-cs"/>
        </a:defRPr>
      </a:lvl1pPr>
    </p:titleStyle>
    <p:bodyStyle>
      <a:lvl1pPr marL="0" indent="0" algn="l" defTabSz="609585" rtl="0" eaLnBrk="1" latinLnBrk="0" hangingPunct="1">
        <a:spcBef>
          <a:spcPct val="20000"/>
        </a:spcBef>
        <a:buFontTx/>
        <a:buNone/>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9.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7.png"/><Relationship Id="rId5" Type="http://schemas.openxmlformats.org/officeDocument/2006/relationships/tags" Target="../tags/tag22.xml"/><Relationship Id="rId1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tags" Target="../tags/tag21.xml"/><Relationship Id="rId9" Type="http://schemas.openxmlformats.org/officeDocument/2006/relationships/notesSlide" Target="../notesSlides/notesSlide10.xml"/><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image" Target="../media/image18.png"/><Relationship Id="rId3" Type="http://schemas.openxmlformats.org/officeDocument/2006/relationships/tags" Target="../tags/tag27.xml"/><Relationship Id="rId21" Type="http://schemas.openxmlformats.org/officeDocument/2006/relationships/image" Target="../media/image28.png"/><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image" Target="../media/image19.png"/><Relationship Id="rId2" Type="http://schemas.openxmlformats.org/officeDocument/2006/relationships/tags" Target="../tags/tag26.xml"/><Relationship Id="rId16" Type="http://schemas.openxmlformats.org/officeDocument/2006/relationships/image" Target="../media/image26.png"/><Relationship Id="rId20" Type="http://schemas.openxmlformats.org/officeDocument/2006/relationships/image" Target="../media/image27.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notesSlide" Target="../notesSlides/notesSlide11.xml"/><Relationship Id="rId23" Type="http://schemas.openxmlformats.org/officeDocument/2006/relationships/image" Target="../media/image30.png"/><Relationship Id="rId10" Type="http://schemas.openxmlformats.org/officeDocument/2006/relationships/tags" Target="../tags/tag34.xml"/><Relationship Id="rId19" Type="http://schemas.openxmlformats.org/officeDocument/2006/relationships/image" Target="../media/image17.png"/><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slideLayout" Target="../slideLayouts/slideLayout13.xml"/><Relationship Id="rId22"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notesSlide" Target="../notesSlides/notesSlide12.xml"/><Relationship Id="rId26" Type="http://schemas.openxmlformats.org/officeDocument/2006/relationships/image" Target="../media/image33.png"/><Relationship Id="rId3" Type="http://schemas.openxmlformats.org/officeDocument/2006/relationships/tags" Target="../tags/tag40.xml"/><Relationship Id="rId21" Type="http://schemas.openxmlformats.org/officeDocument/2006/relationships/image" Target="../media/image28.png"/><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slideLayout" Target="../slideLayouts/slideLayout13.xml"/><Relationship Id="rId25" Type="http://schemas.openxmlformats.org/officeDocument/2006/relationships/image" Target="../media/image30.png"/><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image" Target="../media/image27.png"/><Relationship Id="rId29" Type="http://schemas.openxmlformats.org/officeDocument/2006/relationships/image" Target="../media/image34.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image" Target="../media/image29.png"/><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image" Target="../media/image17.png"/><Relationship Id="rId28" Type="http://schemas.openxmlformats.org/officeDocument/2006/relationships/image" Target="../media/image18.png"/><Relationship Id="rId10" Type="http://schemas.openxmlformats.org/officeDocument/2006/relationships/tags" Target="../tags/tag47.xml"/><Relationship Id="rId19" Type="http://schemas.openxmlformats.org/officeDocument/2006/relationships/image" Target="../media/image31.png"/><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image" Target="../media/image32.png"/><Relationship Id="rId27"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3.xml"/><Relationship Id="rId1" Type="http://schemas.openxmlformats.org/officeDocument/2006/relationships/tags" Target="../tags/tag5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57.xml"/><Relationship Id="rId7" Type="http://schemas.openxmlformats.org/officeDocument/2006/relationships/image" Target="../media/image36.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35.png"/><Relationship Id="rId5" Type="http://schemas.openxmlformats.org/officeDocument/2006/relationships/notesSlide" Target="../notesSlides/notesSlide14.xml"/><Relationship Id="rId4"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39.png"/><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image" Target="../media/image3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36.png"/><Relationship Id="rId5" Type="http://schemas.openxmlformats.org/officeDocument/2006/relationships/tags" Target="../tags/tag62.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61.xml"/><Relationship Id="rId9" Type="http://schemas.openxmlformats.org/officeDocument/2006/relationships/notesSlide" Target="../notesSlides/notesSlide15.xml"/><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35.png"/><Relationship Id="rId18" Type="http://schemas.openxmlformats.org/officeDocument/2006/relationships/image" Target="../media/image37.pn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notesSlide" Target="../notesSlides/notesSlide16.xml"/><Relationship Id="rId17" Type="http://schemas.openxmlformats.org/officeDocument/2006/relationships/image" Target="../media/image41.png"/><Relationship Id="rId2" Type="http://schemas.openxmlformats.org/officeDocument/2006/relationships/tags" Target="../tags/tag66.xml"/><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slideLayout" Target="../slideLayouts/slideLayout103.xml"/><Relationship Id="rId5" Type="http://schemas.openxmlformats.org/officeDocument/2006/relationships/tags" Target="../tags/tag69.xml"/><Relationship Id="rId15" Type="http://schemas.openxmlformats.org/officeDocument/2006/relationships/image" Target="../media/image38.png"/><Relationship Id="rId10" Type="http://schemas.openxmlformats.org/officeDocument/2006/relationships/tags" Target="../tags/tag74.xml"/><Relationship Id="rId19" Type="http://schemas.openxmlformats.org/officeDocument/2006/relationships/image" Target="../media/image40.png"/><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76.xml"/><Relationship Id="rId7" Type="http://schemas.openxmlformats.org/officeDocument/2006/relationships/notesSlide" Target="../notesSlides/notesSlide17.xml"/><Relationship Id="rId12" Type="http://schemas.openxmlformats.org/officeDocument/2006/relationships/image" Target="../media/image45.png"/><Relationship Id="rId2" Type="http://schemas.openxmlformats.org/officeDocument/2006/relationships/tags" Target="../tags/tag75.xml"/><Relationship Id="rId1" Type="http://schemas.openxmlformats.org/officeDocument/2006/relationships/themeOverride" Target="../theme/themeOverride3.xml"/><Relationship Id="rId6" Type="http://schemas.openxmlformats.org/officeDocument/2006/relationships/slideLayout" Target="../slideLayouts/slideLayout118.xml"/><Relationship Id="rId11" Type="http://schemas.openxmlformats.org/officeDocument/2006/relationships/image" Target="../media/image44.png"/><Relationship Id="rId5" Type="http://schemas.openxmlformats.org/officeDocument/2006/relationships/tags" Target="../tags/tag78.xml"/><Relationship Id="rId10" Type="http://schemas.openxmlformats.org/officeDocument/2006/relationships/image" Target="../media/image11.png"/><Relationship Id="rId4" Type="http://schemas.openxmlformats.org/officeDocument/2006/relationships/tags" Target="../tags/tag77.xml"/><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81.xml"/><Relationship Id="rId7" Type="http://schemas.openxmlformats.org/officeDocument/2006/relationships/notesSlide" Target="../notesSlides/notesSlide18.xml"/><Relationship Id="rId12" Type="http://schemas.openxmlformats.org/officeDocument/2006/relationships/image" Target="../media/image50.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33.xml"/><Relationship Id="rId11" Type="http://schemas.openxmlformats.org/officeDocument/2006/relationships/image" Target="../media/image49.png"/><Relationship Id="rId5" Type="http://schemas.openxmlformats.org/officeDocument/2006/relationships/tags" Target="../tags/tag83.xml"/><Relationship Id="rId10" Type="http://schemas.openxmlformats.org/officeDocument/2006/relationships/image" Target="../media/image48.png"/><Relationship Id="rId4" Type="http://schemas.openxmlformats.org/officeDocument/2006/relationships/tags" Target="../tags/tag82.xm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slideLayout" Target="../slideLayouts/slideLayout133.xml"/><Relationship Id="rId18" Type="http://schemas.openxmlformats.org/officeDocument/2006/relationships/image" Target="../media/image51.png"/><Relationship Id="rId26" Type="http://schemas.openxmlformats.org/officeDocument/2006/relationships/image" Target="../media/image50.png"/><Relationship Id="rId3" Type="http://schemas.openxmlformats.org/officeDocument/2006/relationships/tags" Target="../tags/tag85.xml"/><Relationship Id="rId21" Type="http://schemas.openxmlformats.org/officeDocument/2006/relationships/image" Target="../media/image54.png"/><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image" Target="../media/image48.png"/><Relationship Id="rId25" Type="http://schemas.openxmlformats.org/officeDocument/2006/relationships/image" Target="../media/image49.png"/><Relationship Id="rId2" Type="http://schemas.openxmlformats.org/officeDocument/2006/relationships/tags" Target="../tags/tag84.xml"/><Relationship Id="rId16" Type="http://schemas.openxmlformats.org/officeDocument/2006/relationships/image" Target="../media/image46.png"/><Relationship Id="rId20" Type="http://schemas.openxmlformats.org/officeDocument/2006/relationships/image" Target="../media/image53.png"/><Relationship Id="rId1" Type="http://schemas.openxmlformats.org/officeDocument/2006/relationships/themeOverride" Target="../theme/themeOverride4.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image" Target="../media/image47.png"/><Relationship Id="rId5" Type="http://schemas.openxmlformats.org/officeDocument/2006/relationships/tags" Target="../tags/tag87.xml"/><Relationship Id="rId15" Type="http://schemas.openxmlformats.org/officeDocument/2006/relationships/image" Target="../media/image3.jpg"/><Relationship Id="rId23" Type="http://schemas.openxmlformats.org/officeDocument/2006/relationships/image" Target="../media/image56.png"/><Relationship Id="rId10" Type="http://schemas.openxmlformats.org/officeDocument/2006/relationships/tags" Target="../tags/tag92.xml"/><Relationship Id="rId19" Type="http://schemas.openxmlformats.org/officeDocument/2006/relationships/image" Target="../media/image52.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notesSlide" Target="../notesSlides/notesSlide19.xml"/><Relationship Id="rId22"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xml"/><Relationship Id="rId7" Type="http://schemas.openxmlformats.org/officeDocument/2006/relationships/image" Target="../media/image3.jpg"/><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notesSlide" Target="../notesSlides/notesSlide2.xml"/><Relationship Id="rId5" Type="http://schemas.openxmlformats.org/officeDocument/2006/relationships/slideLayout" Target="../slideLayouts/slideLayout88.xml"/><Relationship Id="rId10" Type="http://schemas.openxmlformats.org/officeDocument/2006/relationships/image" Target="../media/image13.png"/><Relationship Id="rId4" Type="http://schemas.openxmlformats.org/officeDocument/2006/relationships/tags" Target="../tags/tag3.xml"/><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97.xml"/><Relationship Id="rId7" Type="http://schemas.openxmlformats.org/officeDocument/2006/relationships/notesSlide" Target="../notesSlides/notesSlide20.xml"/><Relationship Id="rId12" Type="http://schemas.openxmlformats.org/officeDocument/2006/relationships/image" Target="../media/image5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slideLayout" Target="../slideLayouts/slideLayout148.xml"/><Relationship Id="rId11" Type="http://schemas.openxmlformats.org/officeDocument/2006/relationships/image" Target="../media/image58.png"/><Relationship Id="rId5" Type="http://schemas.openxmlformats.org/officeDocument/2006/relationships/tags" Target="../tags/tag99.xml"/><Relationship Id="rId10" Type="http://schemas.openxmlformats.org/officeDocument/2006/relationships/image" Target="../media/image57.png"/><Relationship Id="rId4" Type="http://schemas.openxmlformats.org/officeDocument/2006/relationships/tags" Target="../tags/tag98.xml"/><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101.xml"/><Relationship Id="rId7" Type="http://schemas.openxmlformats.org/officeDocument/2006/relationships/image" Target="../media/image3.jpg"/><Relationship Id="rId2" Type="http://schemas.openxmlformats.org/officeDocument/2006/relationships/tags" Target="../tags/tag100.xml"/><Relationship Id="rId1" Type="http://schemas.openxmlformats.org/officeDocument/2006/relationships/themeOverride" Target="../theme/themeOverride5.xml"/><Relationship Id="rId6" Type="http://schemas.openxmlformats.org/officeDocument/2006/relationships/notesSlide" Target="../notesSlides/notesSlide21.xml"/><Relationship Id="rId5" Type="http://schemas.openxmlformats.org/officeDocument/2006/relationships/slideLayout" Target="../slideLayouts/slideLayout163.xml"/><Relationship Id="rId10" Type="http://schemas.openxmlformats.org/officeDocument/2006/relationships/image" Target="../media/image62.png"/><Relationship Id="rId4" Type="http://schemas.openxmlformats.org/officeDocument/2006/relationships/tags" Target="../tags/tag102.xml"/><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63.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6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3.xml"/><Relationship Id="rId1" Type="http://schemas.openxmlformats.org/officeDocument/2006/relationships/tags" Target="../tags/tag103.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3.xml"/><Relationship Id="rId1" Type="http://schemas.openxmlformats.org/officeDocument/2006/relationships/tags" Target="../tags/tag10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07.xml"/><Relationship Id="rId7" Type="http://schemas.openxmlformats.org/officeDocument/2006/relationships/image" Target="../media/image67.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26.xml"/><Relationship Id="rId11" Type="http://schemas.openxmlformats.org/officeDocument/2006/relationships/image" Target="../media/image15.png"/><Relationship Id="rId5" Type="http://schemas.openxmlformats.org/officeDocument/2006/relationships/slideLayout" Target="../slideLayouts/slideLayout163.xml"/><Relationship Id="rId10" Type="http://schemas.openxmlformats.org/officeDocument/2006/relationships/image" Target="../media/image69.png"/><Relationship Id="rId4" Type="http://schemas.openxmlformats.org/officeDocument/2006/relationships/tags" Target="../tags/tag108.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image" Target="../media/image71.png"/><Relationship Id="rId18" Type="http://schemas.openxmlformats.org/officeDocument/2006/relationships/image" Target="../media/image75.png"/><Relationship Id="rId3" Type="http://schemas.openxmlformats.org/officeDocument/2006/relationships/tags" Target="../tags/tag111.xml"/><Relationship Id="rId21" Type="http://schemas.openxmlformats.org/officeDocument/2006/relationships/image" Target="../media/image78.png"/><Relationship Id="rId7" Type="http://schemas.openxmlformats.org/officeDocument/2006/relationships/tags" Target="../tags/tag115.xml"/><Relationship Id="rId12" Type="http://schemas.openxmlformats.org/officeDocument/2006/relationships/image" Target="../media/image70.png"/><Relationship Id="rId17" Type="http://schemas.openxmlformats.org/officeDocument/2006/relationships/image" Target="../media/image74.png"/><Relationship Id="rId2" Type="http://schemas.openxmlformats.org/officeDocument/2006/relationships/tags" Target="../tags/tag110.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notesSlide" Target="../notesSlides/notesSlide27.xml"/><Relationship Id="rId5" Type="http://schemas.openxmlformats.org/officeDocument/2006/relationships/tags" Target="../tags/tag113.xml"/><Relationship Id="rId15" Type="http://schemas.openxmlformats.org/officeDocument/2006/relationships/image" Target="../media/image72.png"/><Relationship Id="rId10" Type="http://schemas.openxmlformats.org/officeDocument/2006/relationships/slideLayout" Target="../slideLayouts/slideLayout163.xml"/><Relationship Id="rId19" Type="http://schemas.openxmlformats.org/officeDocument/2006/relationships/image" Target="../media/image76.png"/><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tags" Target="../tags/tag119.xml"/><Relationship Id="rId16" Type="http://schemas.openxmlformats.org/officeDocument/2006/relationships/image" Target="../media/image19.png"/><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14.png"/><Relationship Id="rId5" Type="http://schemas.openxmlformats.org/officeDocument/2006/relationships/tags" Target="../tags/tag122.xml"/><Relationship Id="rId15" Type="http://schemas.openxmlformats.org/officeDocument/2006/relationships/image" Target="../media/image18.png"/><Relationship Id="rId10" Type="http://schemas.openxmlformats.org/officeDocument/2006/relationships/notesSlide" Target="../notesSlides/notesSlide28.xml"/><Relationship Id="rId19" Type="http://schemas.openxmlformats.org/officeDocument/2006/relationships/image" Target="../media/image11.png"/><Relationship Id="rId4" Type="http://schemas.openxmlformats.org/officeDocument/2006/relationships/tags" Target="../tags/tag121.xml"/><Relationship Id="rId9" Type="http://schemas.openxmlformats.org/officeDocument/2006/relationships/slideLayout" Target="../slideLayouts/slideLayout163.xml"/><Relationship Id="rId1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slideLayout" Target="../slideLayouts/slideLayout163.xml"/><Relationship Id="rId7" Type="http://schemas.openxmlformats.org/officeDocument/2006/relationships/image" Target="../media/image81.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tags" Target="../tags/tag5.xml"/><Relationship Id="rId21" Type="http://schemas.openxmlformats.org/officeDocument/2006/relationships/image" Target="../media/image11.png"/><Relationship Id="rId7" Type="http://schemas.openxmlformats.org/officeDocument/2006/relationships/tags" Target="../tags/tag9.xml"/><Relationship Id="rId12" Type="http://schemas.openxmlformats.org/officeDocument/2006/relationships/image" Target="../media/image3.jpg"/><Relationship Id="rId17" Type="http://schemas.openxmlformats.org/officeDocument/2006/relationships/image" Target="../media/image18.png"/><Relationship Id="rId2" Type="http://schemas.openxmlformats.org/officeDocument/2006/relationships/tags" Target="../tags/tag4.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themeOverride" Target="../theme/themeOverride2.xml"/><Relationship Id="rId6" Type="http://schemas.openxmlformats.org/officeDocument/2006/relationships/tags" Target="../tags/tag8.xml"/><Relationship Id="rId11" Type="http://schemas.openxmlformats.org/officeDocument/2006/relationships/notesSlide" Target="../notesSlides/notesSlide3.xml"/><Relationship Id="rId5" Type="http://schemas.openxmlformats.org/officeDocument/2006/relationships/tags" Target="../tags/tag7.xml"/><Relationship Id="rId15" Type="http://schemas.openxmlformats.org/officeDocument/2006/relationships/image" Target="../media/image16.png"/><Relationship Id="rId10" Type="http://schemas.openxmlformats.org/officeDocument/2006/relationships/slideLayout" Target="../slideLayouts/slideLayout73.xml"/><Relationship Id="rId19" Type="http://schemas.openxmlformats.org/officeDocument/2006/relationships/image" Target="../media/image20.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3.xml"/></Relationships>
</file>

<file path=ppt/slides/_rels/slide31.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notesSlide" Target="../notesSlides/notesSlide31.xml"/><Relationship Id="rId1" Type="http://schemas.openxmlformats.org/officeDocument/2006/relationships/slideLayout" Target="../slideLayouts/slideLayout163.xml"/><Relationship Id="rId6" Type="http://schemas.openxmlformats.org/officeDocument/2006/relationships/image" Target="../media/image86.jp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5.xml"/></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163.xml"/><Relationship Id="rId7" Type="http://schemas.openxmlformats.org/officeDocument/2006/relationships/image" Target="../media/image92.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13" Type="http://schemas.openxmlformats.org/officeDocument/2006/relationships/image" Target="../media/image20.png"/><Relationship Id="rId3" Type="http://schemas.openxmlformats.org/officeDocument/2006/relationships/tags" Target="../tags/tag129.xml"/><Relationship Id="rId7" Type="http://schemas.openxmlformats.org/officeDocument/2006/relationships/slideLayout" Target="../slideLayouts/slideLayout73.xml"/><Relationship Id="rId12" Type="http://schemas.openxmlformats.org/officeDocument/2006/relationships/image" Target="../media/image19.png"/><Relationship Id="rId2" Type="http://schemas.openxmlformats.org/officeDocument/2006/relationships/tags" Target="../tags/tag128.xml"/><Relationship Id="rId1" Type="http://schemas.openxmlformats.org/officeDocument/2006/relationships/themeOverride" Target="../theme/themeOverride6.xml"/><Relationship Id="rId6" Type="http://schemas.openxmlformats.org/officeDocument/2006/relationships/tags" Target="../tags/tag132.xml"/><Relationship Id="rId11" Type="http://schemas.openxmlformats.org/officeDocument/2006/relationships/image" Target="../media/image18.png"/><Relationship Id="rId5" Type="http://schemas.openxmlformats.org/officeDocument/2006/relationships/tags" Target="../tags/tag131.xml"/><Relationship Id="rId15" Type="http://schemas.openxmlformats.org/officeDocument/2006/relationships/image" Target="../media/image11.png"/><Relationship Id="rId10" Type="http://schemas.openxmlformats.org/officeDocument/2006/relationships/image" Target="../media/image17.png"/><Relationship Id="rId4" Type="http://schemas.openxmlformats.org/officeDocument/2006/relationships/tags" Target="../tags/tag130.xml"/><Relationship Id="rId9" Type="http://schemas.openxmlformats.org/officeDocument/2006/relationships/image" Target="../media/image3.jpg"/><Relationship Id="rId14" Type="http://schemas.openxmlformats.org/officeDocument/2006/relationships/image" Target="../media/image94.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35.xml"/><Relationship Id="rId7" Type="http://schemas.openxmlformats.org/officeDocument/2006/relationships/diagramQuickStyle" Target="../diagrams/quickStyle3.xml"/><Relationship Id="rId2" Type="http://schemas.openxmlformats.org/officeDocument/2006/relationships/slideLayout" Target="../slideLayouts/slideLayout58.xml"/><Relationship Id="rId1" Type="http://schemas.openxmlformats.org/officeDocument/2006/relationships/themeOverride" Target="../theme/themeOverride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jpg"/><Relationship Id="rId9" Type="http://schemas.microsoft.com/office/2007/relationships/diagramDrawing" Target="../diagrams/drawing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1.png"/><Relationship Id="rId5" Type="http://schemas.openxmlformats.org/officeDocument/2006/relationships/image" Target="../media/image9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5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37.xml"/><Relationship Id="rId7" Type="http://schemas.openxmlformats.org/officeDocument/2006/relationships/image" Target="../media/image95.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notesSlide" Target="../notesSlides/notesSlide38.xml"/><Relationship Id="rId5" Type="http://schemas.openxmlformats.org/officeDocument/2006/relationships/slideLayout" Target="../slideLayouts/slideLayout28.xml"/><Relationship Id="rId10" Type="http://schemas.openxmlformats.org/officeDocument/2006/relationships/image" Target="../media/image23.png"/><Relationship Id="rId4" Type="http://schemas.openxmlformats.org/officeDocument/2006/relationships/tags" Target="../tags/tag138.xml"/><Relationship Id="rId9"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1.xml"/><Relationship Id="rId7" Type="http://schemas.openxmlformats.org/officeDocument/2006/relationships/image" Target="../media/image43.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notesSlide" Target="../notesSlides/notesSlide39.xml"/><Relationship Id="rId5" Type="http://schemas.openxmlformats.org/officeDocument/2006/relationships/slideLayout" Target="../slideLayouts/slideLayout118.xml"/><Relationship Id="rId10" Type="http://schemas.openxmlformats.org/officeDocument/2006/relationships/image" Target="../media/image45.png"/><Relationship Id="rId4" Type="http://schemas.openxmlformats.org/officeDocument/2006/relationships/tags" Target="../tags/tag142.xml"/><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image" Target="../media/image98.png"/><Relationship Id="rId3" Type="http://schemas.openxmlformats.org/officeDocument/2006/relationships/tags" Target="../tags/tag144.xml"/><Relationship Id="rId7" Type="http://schemas.openxmlformats.org/officeDocument/2006/relationships/slideLayout" Target="../slideLayouts/slideLayout43.xml"/><Relationship Id="rId12" Type="http://schemas.openxmlformats.org/officeDocument/2006/relationships/image" Target="../media/image95.png"/><Relationship Id="rId2" Type="http://schemas.openxmlformats.org/officeDocument/2006/relationships/tags" Target="../tags/tag143.xml"/><Relationship Id="rId1" Type="http://schemas.openxmlformats.org/officeDocument/2006/relationships/themeOverride" Target="../theme/themeOverride8.xml"/><Relationship Id="rId6" Type="http://schemas.openxmlformats.org/officeDocument/2006/relationships/tags" Target="../tags/tag147.xml"/><Relationship Id="rId11" Type="http://schemas.openxmlformats.org/officeDocument/2006/relationships/image" Target="../media/image97.png"/><Relationship Id="rId5" Type="http://schemas.openxmlformats.org/officeDocument/2006/relationships/tags" Target="../tags/tag146.xml"/><Relationship Id="rId10" Type="http://schemas.openxmlformats.org/officeDocument/2006/relationships/image" Target="../media/image96.png"/><Relationship Id="rId4" Type="http://schemas.openxmlformats.org/officeDocument/2006/relationships/tags" Target="../tags/tag145.xml"/><Relationship Id="rId9" Type="http://schemas.openxmlformats.org/officeDocument/2006/relationships/image" Target="../media/image3.jpg"/><Relationship Id="rId14"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150.xml"/><Relationship Id="rId7" Type="http://schemas.openxmlformats.org/officeDocument/2006/relationships/image" Target="../media/image100.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notesSlide" Target="../notesSlides/notesSlide41.xml"/><Relationship Id="rId5" Type="http://schemas.openxmlformats.org/officeDocument/2006/relationships/slideLayout" Target="../slideLayouts/slideLayout163.xml"/><Relationship Id="rId10" Type="http://schemas.openxmlformats.org/officeDocument/2006/relationships/image" Target="../media/image102.png"/><Relationship Id="rId4" Type="http://schemas.openxmlformats.org/officeDocument/2006/relationships/tags" Target="../tags/tag151.xml"/><Relationship Id="rId9" Type="http://schemas.openxmlformats.org/officeDocument/2006/relationships/image" Target="../media/image11.pn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154.xml"/><Relationship Id="rId7" Type="http://schemas.openxmlformats.org/officeDocument/2006/relationships/image" Target="../media/image103.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notesSlide" Target="../notesSlides/notesSlide42.xml"/><Relationship Id="rId11" Type="http://schemas.openxmlformats.org/officeDocument/2006/relationships/image" Target="../media/image107.png"/><Relationship Id="rId5" Type="http://schemas.openxmlformats.org/officeDocument/2006/relationships/slideLayout" Target="../slideLayouts/slideLayout163.xml"/><Relationship Id="rId10" Type="http://schemas.openxmlformats.org/officeDocument/2006/relationships/image" Target="../media/image106.png"/><Relationship Id="rId4" Type="http://schemas.openxmlformats.org/officeDocument/2006/relationships/tags" Target="../tags/tag155.xml"/><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3.xml"/><Relationship Id="rId1" Type="http://schemas.openxmlformats.org/officeDocument/2006/relationships/slideLayout" Target="../slideLayouts/slideLayout5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163.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5.xml"/><Relationship Id="rId13" Type="http://schemas.openxmlformats.org/officeDocument/2006/relationships/image" Target="../media/image49.png"/><Relationship Id="rId3" Type="http://schemas.openxmlformats.org/officeDocument/2006/relationships/tags" Target="../tags/tag158.xml"/><Relationship Id="rId7" Type="http://schemas.openxmlformats.org/officeDocument/2006/relationships/slideLayout" Target="../slideLayouts/slideLayout163.xml"/><Relationship Id="rId12" Type="http://schemas.openxmlformats.org/officeDocument/2006/relationships/image" Target="../media/image47.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110.png"/><Relationship Id="rId5" Type="http://schemas.openxmlformats.org/officeDocument/2006/relationships/tags" Target="../tags/tag160.xml"/><Relationship Id="rId10" Type="http://schemas.openxmlformats.org/officeDocument/2006/relationships/image" Target="../media/image46.png"/><Relationship Id="rId4" Type="http://schemas.openxmlformats.org/officeDocument/2006/relationships/tags" Target="../tags/tag159.xml"/><Relationship Id="rId9" Type="http://schemas.openxmlformats.org/officeDocument/2006/relationships/image" Target="../media/image109.png"/><Relationship Id="rId14" Type="http://schemas.openxmlformats.org/officeDocument/2006/relationships/image" Target="../media/image48.png"/></Relationships>
</file>

<file path=ppt/slides/_rels/slide4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164.xml"/><Relationship Id="rId7" Type="http://schemas.openxmlformats.org/officeDocument/2006/relationships/notesSlide" Target="../notesSlides/notesSlide46.xml"/><Relationship Id="rId12" Type="http://schemas.openxmlformats.org/officeDocument/2006/relationships/image" Target="../media/image53.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slideLayout" Target="../slideLayouts/slideLayout163.xml"/><Relationship Id="rId11" Type="http://schemas.openxmlformats.org/officeDocument/2006/relationships/image" Target="../media/image52.png"/><Relationship Id="rId5" Type="http://schemas.openxmlformats.org/officeDocument/2006/relationships/tags" Target="../tags/tag166.xml"/><Relationship Id="rId10" Type="http://schemas.openxmlformats.org/officeDocument/2006/relationships/image" Target="../media/image110.png"/><Relationship Id="rId4" Type="http://schemas.openxmlformats.org/officeDocument/2006/relationships/tags" Target="../tags/tag165.xml"/><Relationship Id="rId9"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169.xml"/><Relationship Id="rId7" Type="http://schemas.openxmlformats.org/officeDocument/2006/relationships/image" Target="../media/image109.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notesSlide" Target="../notesSlides/notesSlide47.xml"/><Relationship Id="rId5" Type="http://schemas.openxmlformats.org/officeDocument/2006/relationships/slideLayout" Target="../slideLayouts/slideLayout148.xml"/><Relationship Id="rId10" Type="http://schemas.openxmlformats.org/officeDocument/2006/relationships/image" Target="../media/image56.png"/><Relationship Id="rId4" Type="http://schemas.openxmlformats.org/officeDocument/2006/relationships/tags" Target="../tags/tag170.xml"/><Relationship Id="rId9" Type="http://schemas.openxmlformats.org/officeDocument/2006/relationships/image" Target="../media/image55.png"/></Relationships>
</file>

<file path=ppt/slides/_rels/slide4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173.xml"/><Relationship Id="rId7" Type="http://schemas.openxmlformats.org/officeDocument/2006/relationships/notesSlide" Target="../notesSlides/notesSlide48.xml"/><Relationship Id="rId12" Type="http://schemas.openxmlformats.org/officeDocument/2006/relationships/image" Target="../media/image56.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slideLayout" Target="../slideLayouts/slideLayout163.xml"/><Relationship Id="rId11" Type="http://schemas.openxmlformats.org/officeDocument/2006/relationships/image" Target="../media/image55.png"/><Relationship Id="rId5" Type="http://schemas.openxmlformats.org/officeDocument/2006/relationships/tags" Target="../tags/tag175.xml"/><Relationship Id="rId10" Type="http://schemas.openxmlformats.org/officeDocument/2006/relationships/image" Target="../media/image54.png"/><Relationship Id="rId4" Type="http://schemas.openxmlformats.org/officeDocument/2006/relationships/tags" Target="../tags/tag174.xml"/><Relationship Id="rId9" Type="http://schemas.openxmlformats.org/officeDocument/2006/relationships/image" Target="../media/image110.pn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9.xml"/><Relationship Id="rId13" Type="http://schemas.openxmlformats.org/officeDocument/2006/relationships/image" Target="../media/image58.png"/><Relationship Id="rId3" Type="http://schemas.openxmlformats.org/officeDocument/2006/relationships/tags" Target="../tags/tag178.xml"/><Relationship Id="rId7" Type="http://schemas.openxmlformats.org/officeDocument/2006/relationships/slideLayout" Target="../slideLayouts/slideLayout163.xml"/><Relationship Id="rId12" Type="http://schemas.openxmlformats.org/officeDocument/2006/relationships/image" Target="../media/image57.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29.png"/><Relationship Id="rId5" Type="http://schemas.openxmlformats.org/officeDocument/2006/relationships/tags" Target="../tags/tag180.xml"/><Relationship Id="rId10" Type="http://schemas.openxmlformats.org/officeDocument/2006/relationships/image" Target="../media/image110.png"/><Relationship Id="rId4" Type="http://schemas.openxmlformats.org/officeDocument/2006/relationships/tags" Target="../tags/tag179.xml"/><Relationship Id="rId9" Type="http://schemas.openxmlformats.org/officeDocument/2006/relationships/image" Target="../media/image109.png"/><Relationship Id="rId1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78.xml"/><Relationship Id="rId2" Type="http://schemas.openxmlformats.org/officeDocument/2006/relationships/tags" Target="../tags/tag182.xml"/><Relationship Id="rId1" Type="http://schemas.openxmlformats.org/officeDocument/2006/relationships/themeOverride" Target="../theme/themeOverride9.xml"/><Relationship Id="rId6" Type="http://schemas.openxmlformats.org/officeDocument/2006/relationships/image" Target="../media/image111.png"/><Relationship Id="rId5" Type="http://schemas.openxmlformats.org/officeDocument/2006/relationships/image" Target="../media/image3.jp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85.xml"/><Relationship Id="rId7" Type="http://schemas.openxmlformats.org/officeDocument/2006/relationships/image" Target="../media/image60.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12.png"/><Relationship Id="rId5" Type="http://schemas.openxmlformats.org/officeDocument/2006/relationships/notesSlide" Target="../notesSlides/notesSlide51.xml"/><Relationship Id="rId4" Type="http://schemas.openxmlformats.org/officeDocument/2006/relationships/slideLayout" Target="../slideLayouts/slideLayout163.xml"/><Relationship Id="rId9"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24.png"/><Relationship Id="rId3" Type="http://schemas.openxmlformats.org/officeDocument/2006/relationships/tags" Target="../tags/tag14.xml"/><Relationship Id="rId7" Type="http://schemas.openxmlformats.org/officeDocument/2006/relationships/slideLayout" Target="../slideLayouts/slideLayout28.xml"/><Relationship Id="rId12" Type="http://schemas.openxmlformats.org/officeDocument/2006/relationships/image" Target="../media/image12.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3.png"/><Relationship Id="rId5" Type="http://schemas.openxmlformats.org/officeDocument/2006/relationships/tags" Target="../tags/tag16.xml"/><Relationship Id="rId10" Type="http://schemas.openxmlformats.org/officeDocument/2006/relationships/image" Target="../media/image22.png"/><Relationship Id="rId4" Type="http://schemas.openxmlformats.org/officeDocument/2006/relationships/tags" Target="../tags/tag15.xml"/><Relationship Id="rId9" Type="http://schemas.openxmlformats.org/officeDocument/2006/relationships/image" Target="../media/image11.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ortada.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36" y="-1"/>
            <a:ext cx="12217136" cy="686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857250" y="1503363"/>
            <a:ext cx="9144000" cy="2387600"/>
          </a:xfrm>
        </p:spPr>
        <p:txBody>
          <a:bodyPr/>
          <a:lstStyle/>
          <a:p>
            <a:r>
              <a:rPr lang="en-US" dirty="0" err="1" smtClean="0">
                <a:solidFill>
                  <a:schemeClr val="bg1"/>
                </a:solidFill>
              </a:rPr>
              <a:t>FFTLasso</a:t>
            </a:r>
            <a:r>
              <a:rPr lang="en-US" dirty="0" smtClean="0">
                <a:solidFill>
                  <a:schemeClr val="bg1"/>
                </a:solidFill>
              </a:rPr>
              <a:t>: Large-Scale LASSO in the Fourier Domain</a:t>
            </a:r>
            <a:endParaRPr lang="en-US" dirty="0">
              <a:solidFill>
                <a:schemeClr val="bg1"/>
              </a:solidFill>
            </a:endParaRPr>
          </a:p>
        </p:txBody>
      </p:sp>
      <p:sp>
        <p:nvSpPr>
          <p:cNvPr id="3" name="Subtitle 2"/>
          <p:cNvSpPr>
            <a:spLocks noGrp="1"/>
          </p:cNvSpPr>
          <p:nvPr>
            <p:ph type="subTitle" idx="1"/>
          </p:nvPr>
        </p:nvSpPr>
        <p:spPr>
          <a:xfrm>
            <a:off x="647700" y="5561717"/>
            <a:ext cx="9144000" cy="486658"/>
          </a:xfrm>
        </p:spPr>
        <p:txBody>
          <a:bodyPr>
            <a:noAutofit/>
          </a:bodyPr>
          <a:lstStyle/>
          <a:p>
            <a:r>
              <a:rPr lang="en-US" sz="3200" dirty="0" smtClean="0">
                <a:solidFill>
                  <a:schemeClr val="bg1"/>
                </a:solidFill>
              </a:rPr>
              <a:t>Adel Bibi, Hani </a:t>
            </a:r>
            <a:r>
              <a:rPr lang="en-US" sz="3200" dirty="0" err="1" smtClean="0">
                <a:solidFill>
                  <a:schemeClr val="bg1"/>
                </a:solidFill>
              </a:rPr>
              <a:t>Itani</a:t>
            </a:r>
            <a:r>
              <a:rPr lang="en-US" sz="3200" dirty="0" smtClean="0">
                <a:solidFill>
                  <a:schemeClr val="bg1"/>
                </a:solidFill>
              </a:rPr>
              <a:t>, Bernard </a:t>
            </a:r>
            <a:r>
              <a:rPr lang="en-US" sz="3200" dirty="0" err="1" smtClean="0">
                <a:solidFill>
                  <a:schemeClr val="bg1"/>
                </a:solidFill>
              </a:rPr>
              <a:t>Ghanem</a:t>
            </a:r>
            <a:endParaRPr lang="en-US" sz="3200" dirty="0" smtClean="0">
              <a:solidFill>
                <a:schemeClr val="bg1"/>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1129" y="-2345"/>
            <a:ext cx="2740871" cy="728766"/>
          </a:xfrm>
          <a:prstGeom prst="rect">
            <a:avLst/>
          </a:prstGeom>
        </p:spPr>
      </p:pic>
    </p:spTree>
    <p:extLst>
      <p:ext uri="{BB962C8B-B14F-4D97-AF65-F5344CB8AC3E}">
        <p14:creationId xmlns:p14="http://schemas.microsoft.com/office/powerpoint/2010/main" val="97494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 Lifting</a:t>
            </a:r>
          </a:p>
        </p:txBody>
      </p:sp>
      <p:sp>
        <p:nvSpPr>
          <p:cNvPr id="4" name="Oval 3"/>
          <p:cNvSpPr/>
          <p:nvPr/>
        </p:nvSpPr>
        <p:spPr>
          <a:xfrm>
            <a:off x="483220" y="1688323"/>
            <a:ext cx="4636267" cy="4086555"/>
          </a:xfrm>
          <a:prstGeom prst="ellipse">
            <a:avLst/>
          </a:prstGeom>
          <a:solidFill>
            <a:srgbClr val="CAED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138520" y="1745660"/>
            <a:ext cx="1508746" cy="707886"/>
          </a:xfrm>
          <a:prstGeom prst="rect">
            <a:avLst/>
          </a:prstGeom>
          <a:noFill/>
        </p:spPr>
        <p:txBody>
          <a:bodyPr wrap="none" rtlCol="0">
            <a:spAutoFit/>
          </a:bodyPr>
          <a:lstStyle/>
          <a:p>
            <a:r>
              <a:rPr lang="en-US" sz="4000" dirty="0" smtClean="0"/>
              <a:t>LASSO</a:t>
            </a:r>
            <a:endParaRPr lang="en-US" sz="4000" dirty="0"/>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090610" y="2510113"/>
            <a:ext cx="3070306" cy="362761"/>
          </a:xfrm>
          <a:prstGeom prst="rect">
            <a:avLst/>
          </a:prstGeom>
        </p:spPr>
      </p:pic>
      <p:sp>
        <p:nvSpPr>
          <p:cNvPr id="7" name="Rectangle 6"/>
          <p:cNvSpPr/>
          <p:nvPr/>
        </p:nvSpPr>
        <p:spPr>
          <a:xfrm>
            <a:off x="1559254" y="4142030"/>
            <a:ext cx="247165" cy="246029"/>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1559036" y="3522608"/>
            <a:ext cx="247162" cy="246027"/>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TextBox 8"/>
          <p:cNvSpPr txBox="1"/>
          <p:nvPr/>
        </p:nvSpPr>
        <p:spPr>
          <a:xfrm>
            <a:off x="1550775" y="3506418"/>
            <a:ext cx="233668" cy="307776"/>
          </a:xfrm>
          <a:prstGeom prst="rect">
            <a:avLst/>
          </a:prstGeom>
          <a:noFill/>
        </p:spPr>
        <p:txBody>
          <a:bodyPr wrap="square" rtlCol="0">
            <a:spAutoFit/>
          </a:bodyPr>
          <a:lstStyle/>
          <a:p>
            <a:r>
              <a:rPr lang="en-US" sz="1400" dirty="0" smtClean="0"/>
              <a:t>2</a:t>
            </a:r>
          </a:p>
        </p:txBody>
      </p:sp>
      <p:sp>
        <p:nvSpPr>
          <p:cNvPr id="10" name="Rectangle 9"/>
          <p:cNvSpPr/>
          <p:nvPr/>
        </p:nvSpPr>
        <p:spPr>
          <a:xfrm>
            <a:off x="1563929" y="3836239"/>
            <a:ext cx="247165" cy="246027"/>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TextBox 10"/>
          <p:cNvSpPr txBox="1"/>
          <p:nvPr/>
        </p:nvSpPr>
        <p:spPr>
          <a:xfrm>
            <a:off x="1549443" y="3818538"/>
            <a:ext cx="368178" cy="307776"/>
          </a:xfrm>
          <a:prstGeom prst="rect">
            <a:avLst/>
          </a:prstGeom>
          <a:noFill/>
        </p:spPr>
        <p:txBody>
          <a:bodyPr wrap="square" rtlCol="0">
            <a:spAutoFit/>
          </a:bodyPr>
          <a:lstStyle/>
          <a:p>
            <a:r>
              <a:rPr lang="en-US" sz="1400" dirty="0" smtClean="0"/>
              <a:t>3</a:t>
            </a:r>
          </a:p>
        </p:txBody>
      </p:sp>
      <p:sp>
        <p:nvSpPr>
          <p:cNvPr id="12" name="TextBox 11"/>
          <p:cNvSpPr txBox="1"/>
          <p:nvPr/>
        </p:nvSpPr>
        <p:spPr>
          <a:xfrm>
            <a:off x="1552222" y="4122905"/>
            <a:ext cx="228170" cy="307778"/>
          </a:xfrm>
          <a:prstGeom prst="rect">
            <a:avLst/>
          </a:prstGeom>
          <a:noFill/>
        </p:spPr>
        <p:txBody>
          <a:bodyPr wrap="square" rtlCol="0">
            <a:spAutoFit/>
          </a:bodyPr>
          <a:lstStyle/>
          <a:p>
            <a:r>
              <a:rPr lang="en-US" sz="1400" dirty="0" smtClean="0"/>
              <a:t>4</a:t>
            </a:r>
          </a:p>
        </p:txBody>
      </p:sp>
      <p:sp>
        <p:nvSpPr>
          <p:cNvPr id="13" name="Rectangle 12"/>
          <p:cNvSpPr/>
          <p:nvPr/>
        </p:nvSpPr>
        <p:spPr>
          <a:xfrm>
            <a:off x="1559160" y="3202825"/>
            <a:ext cx="247163" cy="246028"/>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TextBox 13"/>
          <p:cNvSpPr txBox="1"/>
          <p:nvPr/>
        </p:nvSpPr>
        <p:spPr>
          <a:xfrm>
            <a:off x="1540716" y="3185049"/>
            <a:ext cx="276039" cy="307778"/>
          </a:xfrm>
          <a:prstGeom prst="rect">
            <a:avLst/>
          </a:prstGeom>
          <a:noFill/>
        </p:spPr>
        <p:txBody>
          <a:bodyPr wrap="none" rtlCol="0">
            <a:spAutoFit/>
          </a:bodyPr>
          <a:lstStyle/>
          <a:p>
            <a:r>
              <a:rPr lang="en-US" sz="1400" dirty="0" smtClean="0"/>
              <a:t>1</a:t>
            </a:r>
          </a:p>
        </p:txBody>
      </p:sp>
      <p:sp>
        <p:nvSpPr>
          <p:cNvPr id="15" name="Rectangle 14"/>
          <p:cNvSpPr/>
          <p:nvPr/>
        </p:nvSpPr>
        <p:spPr>
          <a:xfrm>
            <a:off x="2005913" y="4140865"/>
            <a:ext cx="247166" cy="246029"/>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15"/>
          <p:cNvSpPr/>
          <p:nvPr/>
        </p:nvSpPr>
        <p:spPr>
          <a:xfrm>
            <a:off x="2005916" y="3512717"/>
            <a:ext cx="247166" cy="246029"/>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TextBox 16"/>
          <p:cNvSpPr txBox="1"/>
          <p:nvPr/>
        </p:nvSpPr>
        <p:spPr>
          <a:xfrm>
            <a:off x="1994959" y="3504292"/>
            <a:ext cx="233672" cy="307778"/>
          </a:xfrm>
          <a:prstGeom prst="rect">
            <a:avLst/>
          </a:prstGeom>
          <a:noFill/>
        </p:spPr>
        <p:txBody>
          <a:bodyPr wrap="square" rtlCol="0">
            <a:spAutoFit/>
          </a:bodyPr>
          <a:lstStyle/>
          <a:p>
            <a:r>
              <a:rPr lang="en-US" sz="1400" dirty="0" smtClean="0"/>
              <a:t>6</a:t>
            </a:r>
          </a:p>
        </p:txBody>
      </p:sp>
      <p:grpSp>
        <p:nvGrpSpPr>
          <p:cNvPr id="18" name="Group 17"/>
          <p:cNvGrpSpPr/>
          <p:nvPr/>
        </p:nvGrpSpPr>
        <p:grpSpPr>
          <a:xfrm>
            <a:off x="2000242" y="3825537"/>
            <a:ext cx="368179" cy="307778"/>
            <a:chOff x="3097791" y="2209884"/>
            <a:chExt cx="114981" cy="111419"/>
          </a:xfrm>
        </p:grpSpPr>
        <p:sp>
          <p:nvSpPr>
            <p:cNvPr id="19" name="Rectangle 18"/>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Box 19"/>
            <p:cNvSpPr txBox="1"/>
            <p:nvPr/>
          </p:nvSpPr>
          <p:spPr>
            <a:xfrm>
              <a:off x="3097791" y="2209884"/>
              <a:ext cx="114981" cy="111419"/>
            </a:xfrm>
            <a:prstGeom prst="rect">
              <a:avLst/>
            </a:prstGeom>
            <a:noFill/>
          </p:spPr>
          <p:txBody>
            <a:bodyPr wrap="square" rtlCol="0">
              <a:spAutoFit/>
            </a:bodyPr>
            <a:lstStyle/>
            <a:p>
              <a:r>
                <a:rPr lang="en-US" sz="1400" dirty="0" smtClean="0"/>
                <a:t>7</a:t>
              </a:r>
            </a:p>
          </p:txBody>
        </p:sp>
      </p:grpSp>
      <p:sp>
        <p:nvSpPr>
          <p:cNvPr id="21" name="TextBox 20"/>
          <p:cNvSpPr txBox="1"/>
          <p:nvPr/>
        </p:nvSpPr>
        <p:spPr>
          <a:xfrm>
            <a:off x="2000463" y="4129545"/>
            <a:ext cx="228171" cy="307778"/>
          </a:xfrm>
          <a:prstGeom prst="rect">
            <a:avLst/>
          </a:prstGeom>
          <a:noFill/>
        </p:spPr>
        <p:txBody>
          <a:bodyPr wrap="square" rtlCol="0">
            <a:spAutoFit/>
          </a:bodyPr>
          <a:lstStyle/>
          <a:p>
            <a:r>
              <a:rPr lang="en-US" sz="1400" dirty="0" smtClean="0"/>
              <a:t>8</a:t>
            </a:r>
          </a:p>
        </p:txBody>
      </p:sp>
      <p:sp>
        <p:nvSpPr>
          <p:cNvPr id="22" name="Rectangle 21"/>
          <p:cNvSpPr/>
          <p:nvPr/>
        </p:nvSpPr>
        <p:spPr>
          <a:xfrm>
            <a:off x="2005916" y="3192901"/>
            <a:ext cx="247166" cy="246029"/>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TextBox 22"/>
          <p:cNvSpPr txBox="1"/>
          <p:nvPr/>
        </p:nvSpPr>
        <p:spPr>
          <a:xfrm>
            <a:off x="1985724" y="3188445"/>
            <a:ext cx="276039" cy="307778"/>
          </a:xfrm>
          <a:prstGeom prst="rect">
            <a:avLst/>
          </a:prstGeom>
          <a:noFill/>
          <a:ln>
            <a:noFill/>
          </a:ln>
        </p:spPr>
        <p:txBody>
          <a:bodyPr wrap="none" rtlCol="0">
            <a:spAutoFit/>
          </a:bodyPr>
          <a:lstStyle/>
          <a:p>
            <a:r>
              <a:rPr lang="en-US" sz="1400" dirty="0" smtClean="0"/>
              <a:t>5</a:t>
            </a:r>
          </a:p>
        </p:txBody>
      </p:sp>
      <p:sp>
        <p:nvSpPr>
          <p:cNvPr id="24" name="Double Bracket 23"/>
          <p:cNvSpPr/>
          <p:nvPr/>
        </p:nvSpPr>
        <p:spPr>
          <a:xfrm>
            <a:off x="1247076" y="3204788"/>
            <a:ext cx="1727410" cy="122861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a:off x="2364558" y="3773446"/>
            <a:ext cx="92696" cy="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551929" y="3773446"/>
            <a:ext cx="92696" cy="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721394" y="3776122"/>
            <a:ext cx="92696" cy="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585615" y="3874568"/>
            <a:ext cx="156972" cy="10668"/>
          </a:xfrm>
          <a:prstGeom prst="rect">
            <a:avLst/>
          </a:prstGeom>
        </p:spPr>
      </p:pic>
      <p:sp>
        <p:nvSpPr>
          <p:cNvPr id="36" name="Rectangle 35"/>
          <p:cNvSpPr/>
          <p:nvPr/>
        </p:nvSpPr>
        <p:spPr>
          <a:xfrm>
            <a:off x="3147960" y="314057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p:cNvSpPr/>
          <p:nvPr/>
        </p:nvSpPr>
        <p:spPr>
          <a:xfrm>
            <a:off x="3149419" y="3368401"/>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Rectangle 37"/>
          <p:cNvSpPr/>
          <p:nvPr/>
        </p:nvSpPr>
        <p:spPr>
          <a:xfrm>
            <a:off x="3150715" y="359480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Rectangle 38"/>
          <p:cNvSpPr/>
          <p:nvPr/>
        </p:nvSpPr>
        <p:spPr>
          <a:xfrm>
            <a:off x="3152174" y="382263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3151145" y="4050700"/>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Rectangle 40"/>
          <p:cNvSpPr/>
          <p:nvPr/>
        </p:nvSpPr>
        <p:spPr>
          <a:xfrm>
            <a:off x="3152605" y="4278526"/>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Rectangle 41"/>
          <p:cNvSpPr/>
          <p:nvPr/>
        </p:nvSpPr>
        <p:spPr>
          <a:xfrm>
            <a:off x="3153900" y="4504930"/>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TextBox 43"/>
          <p:cNvSpPr txBox="1"/>
          <p:nvPr/>
        </p:nvSpPr>
        <p:spPr>
          <a:xfrm>
            <a:off x="3157212" y="3096839"/>
            <a:ext cx="226343" cy="307777"/>
          </a:xfrm>
          <a:prstGeom prst="rect">
            <a:avLst/>
          </a:prstGeom>
          <a:noFill/>
        </p:spPr>
        <p:txBody>
          <a:bodyPr wrap="none" rtlCol="0">
            <a:spAutoFit/>
          </a:bodyPr>
          <a:lstStyle/>
          <a:p>
            <a:r>
              <a:rPr lang="en-US" sz="1400" dirty="0" err="1"/>
              <a:t>i</a:t>
            </a:r>
            <a:endParaRPr lang="en-US" sz="1400" dirty="0"/>
          </a:p>
        </p:txBody>
      </p:sp>
      <p:sp>
        <p:nvSpPr>
          <p:cNvPr id="45" name="TextBox 44"/>
          <p:cNvSpPr txBox="1"/>
          <p:nvPr/>
        </p:nvSpPr>
        <p:spPr>
          <a:xfrm>
            <a:off x="3159175" y="3315164"/>
            <a:ext cx="227947" cy="307777"/>
          </a:xfrm>
          <a:prstGeom prst="rect">
            <a:avLst/>
          </a:prstGeom>
          <a:noFill/>
        </p:spPr>
        <p:txBody>
          <a:bodyPr wrap="none" rtlCol="0">
            <a:spAutoFit/>
          </a:bodyPr>
          <a:lstStyle/>
          <a:p>
            <a:r>
              <a:rPr lang="en-US" sz="1400" dirty="0" smtClean="0"/>
              <a:t>j</a:t>
            </a:r>
            <a:endParaRPr lang="en-US" sz="1400" dirty="0"/>
          </a:p>
        </p:txBody>
      </p:sp>
      <p:sp>
        <p:nvSpPr>
          <p:cNvPr id="46" name="TextBox 45"/>
          <p:cNvSpPr txBox="1"/>
          <p:nvPr/>
        </p:nvSpPr>
        <p:spPr>
          <a:xfrm>
            <a:off x="3155118" y="3773604"/>
            <a:ext cx="226343" cy="307777"/>
          </a:xfrm>
          <a:prstGeom prst="rect">
            <a:avLst/>
          </a:prstGeom>
          <a:noFill/>
        </p:spPr>
        <p:txBody>
          <a:bodyPr wrap="none" rtlCol="0">
            <a:spAutoFit/>
          </a:bodyPr>
          <a:lstStyle/>
          <a:p>
            <a:r>
              <a:rPr lang="en-US" sz="1400" dirty="0" smtClean="0"/>
              <a:t>l</a:t>
            </a:r>
            <a:endParaRPr lang="en-US" sz="1400" dirty="0"/>
          </a:p>
        </p:txBody>
      </p:sp>
      <p:sp>
        <p:nvSpPr>
          <p:cNvPr id="47" name="TextBox 46"/>
          <p:cNvSpPr txBox="1"/>
          <p:nvPr/>
        </p:nvSpPr>
        <p:spPr>
          <a:xfrm>
            <a:off x="3135092" y="3539931"/>
            <a:ext cx="266421" cy="307777"/>
          </a:xfrm>
          <a:prstGeom prst="rect">
            <a:avLst/>
          </a:prstGeom>
          <a:noFill/>
        </p:spPr>
        <p:txBody>
          <a:bodyPr wrap="none" rtlCol="0">
            <a:spAutoFit/>
          </a:bodyPr>
          <a:lstStyle/>
          <a:p>
            <a:r>
              <a:rPr lang="en-US" sz="1400" dirty="0" smtClean="0"/>
              <a:t>k</a:t>
            </a:r>
            <a:endParaRPr lang="en-US" sz="1400" dirty="0"/>
          </a:p>
        </p:txBody>
      </p:sp>
      <p:sp>
        <p:nvSpPr>
          <p:cNvPr id="48" name="TextBox 47"/>
          <p:cNvSpPr txBox="1"/>
          <p:nvPr/>
        </p:nvSpPr>
        <p:spPr>
          <a:xfrm>
            <a:off x="3104899" y="3980731"/>
            <a:ext cx="327333" cy="307777"/>
          </a:xfrm>
          <a:prstGeom prst="rect">
            <a:avLst/>
          </a:prstGeom>
          <a:noFill/>
        </p:spPr>
        <p:txBody>
          <a:bodyPr wrap="none" rtlCol="0">
            <a:spAutoFit/>
          </a:bodyPr>
          <a:lstStyle/>
          <a:p>
            <a:r>
              <a:rPr lang="en-US" sz="1400" dirty="0"/>
              <a:t>m</a:t>
            </a:r>
          </a:p>
        </p:txBody>
      </p:sp>
      <p:sp>
        <p:nvSpPr>
          <p:cNvPr id="50" name="TextBox 49"/>
          <p:cNvSpPr txBox="1"/>
          <p:nvPr/>
        </p:nvSpPr>
        <p:spPr>
          <a:xfrm>
            <a:off x="3050487" y="4287593"/>
            <a:ext cx="184731" cy="276999"/>
          </a:xfrm>
          <a:prstGeom prst="rect">
            <a:avLst/>
          </a:prstGeom>
          <a:noFill/>
        </p:spPr>
        <p:txBody>
          <a:bodyPr wrap="none" rtlCol="0">
            <a:spAutoFit/>
          </a:bodyPr>
          <a:lstStyle/>
          <a:p>
            <a:endParaRPr lang="en-US" sz="1200" dirty="0"/>
          </a:p>
        </p:txBody>
      </p:sp>
      <p:sp>
        <p:nvSpPr>
          <p:cNvPr id="51" name="TextBox 50"/>
          <p:cNvSpPr txBox="1"/>
          <p:nvPr/>
        </p:nvSpPr>
        <p:spPr>
          <a:xfrm>
            <a:off x="3060630" y="4491576"/>
            <a:ext cx="184731" cy="276999"/>
          </a:xfrm>
          <a:prstGeom prst="rect">
            <a:avLst/>
          </a:prstGeom>
          <a:noFill/>
        </p:spPr>
        <p:txBody>
          <a:bodyPr wrap="none" rtlCol="0">
            <a:spAutoFit/>
          </a:bodyPr>
          <a:lstStyle/>
          <a:p>
            <a:endParaRPr lang="en-US" sz="1200" dirty="0"/>
          </a:p>
        </p:txBody>
      </p:sp>
      <p:sp>
        <p:nvSpPr>
          <p:cNvPr id="52" name="TextBox 51"/>
          <p:cNvSpPr txBox="1"/>
          <p:nvPr/>
        </p:nvSpPr>
        <p:spPr>
          <a:xfrm>
            <a:off x="3120758" y="3887742"/>
            <a:ext cx="314509" cy="707886"/>
          </a:xfrm>
          <a:prstGeom prst="rect">
            <a:avLst/>
          </a:prstGeom>
          <a:noFill/>
        </p:spPr>
        <p:txBody>
          <a:bodyPr wrap="none" rtlCol="0">
            <a:spAutoFit/>
          </a:bodyPr>
          <a:lstStyle/>
          <a:p>
            <a:r>
              <a:rPr lang="en-US" sz="4000" dirty="0" smtClean="0"/>
              <a:t>.</a:t>
            </a:r>
            <a:endParaRPr lang="en-US" sz="4000" dirty="0"/>
          </a:p>
        </p:txBody>
      </p:sp>
      <p:sp>
        <p:nvSpPr>
          <p:cNvPr id="53" name="TextBox 52"/>
          <p:cNvSpPr txBox="1"/>
          <p:nvPr/>
        </p:nvSpPr>
        <p:spPr>
          <a:xfrm>
            <a:off x="3116263" y="4116363"/>
            <a:ext cx="314509" cy="707886"/>
          </a:xfrm>
          <a:prstGeom prst="rect">
            <a:avLst/>
          </a:prstGeom>
          <a:noFill/>
        </p:spPr>
        <p:txBody>
          <a:bodyPr wrap="none" rtlCol="0">
            <a:spAutoFit/>
          </a:bodyPr>
          <a:lstStyle/>
          <a:p>
            <a:r>
              <a:rPr lang="en-US" sz="4000" dirty="0" smtClean="0"/>
              <a:t>.</a:t>
            </a:r>
            <a:endParaRPr lang="en-US" sz="4000" dirty="0"/>
          </a:p>
        </p:txBody>
      </p:sp>
      <p:sp>
        <p:nvSpPr>
          <p:cNvPr id="54" name="Rectangle 53"/>
          <p:cNvSpPr/>
          <p:nvPr/>
        </p:nvSpPr>
        <p:spPr>
          <a:xfrm>
            <a:off x="3923420" y="3421723"/>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924752" y="3653504"/>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925935" y="3883832"/>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927268" y="4115611"/>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887473" y="3356791"/>
            <a:ext cx="263213" cy="307776"/>
          </a:xfrm>
          <a:prstGeom prst="rect">
            <a:avLst/>
          </a:prstGeom>
          <a:noFill/>
        </p:spPr>
        <p:txBody>
          <a:bodyPr wrap="none" rtlCol="0">
            <a:spAutoFit/>
          </a:bodyPr>
          <a:lstStyle/>
          <a:p>
            <a:r>
              <a:rPr lang="en-US" sz="1400" dirty="0" smtClean="0"/>
              <a:t>x</a:t>
            </a:r>
            <a:endParaRPr lang="en-US" sz="1400" dirty="0"/>
          </a:p>
        </p:txBody>
      </p:sp>
      <p:sp>
        <p:nvSpPr>
          <p:cNvPr id="59" name="TextBox 58"/>
          <p:cNvSpPr txBox="1"/>
          <p:nvPr/>
        </p:nvSpPr>
        <p:spPr>
          <a:xfrm>
            <a:off x="3894495" y="3586281"/>
            <a:ext cx="266420" cy="307776"/>
          </a:xfrm>
          <a:prstGeom prst="rect">
            <a:avLst/>
          </a:prstGeom>
          <a:noFill/>
        </p:spPr>
        <p:txBody>
          <a:bodyPr wrap="none" rtlCol="0">
            <a:spAutoFit/>
          </a:bodyPr>
          <a:lstStyle/>
          <a:p>
            <a:r>
              <a:rPr lang="en-US" sz="1400" dirty="0"/>
              <a:t>y</a:t>
            </a:r>
            <a:endParaRPr lang="en-US" sz="1400" dirty="0" smtClean="0"/>
          </a:p>
        </p:txBody>
      </p:sp>
      <p:sp>
        <p:nvSpPr>
          <p:cNvPr id="60" name="TextBox 59"/>
          <p:cNvSpPr txBox="1"/>
          <p:nvPr/>
        </p:nvSpPr>
        <p:spPr>
          <a:xfrm>
            <a:off x="3892777" y="3815344"/>
            <a:ext cx="255198" cy="307776"/>
          </a:xfrm>
          <a:prstGeom prst="rect">
            <a:avLst/>
          </a:prstGeom>
          <a:noFill/>
        </p:spPr>
        <p:txBody>
          <a:bodyPr wrap="none" rtlCol="0">
            <a:spAutoFit/>
          </a:bodyPr>
          <a:lstStyle/>
          <a:p>
            <a:r>
              <a:rPr lang="en-US" sz="1400" dirty="0" smtClean="0"/>
              <a:t>z</a:t>
            </a:r>
            <a:endParaRPr lang="en-US" sz="1400" dirty="0"/>
          </a:p>
        </p:txBody>
      </p:sp>
      <p:sp>
        <p:nvSpPr>
          <p:cNvPr id="61" name="TextBox 60"/>
          <p:cNvSpPr txBox="1"/>
          <p:nvPr/>
        </p:nvSpPr>
        <p:spPr>
          <a:xfrm>
            <a:off x="3905622" y="4069834"/>
            <a:ext cx="239168" cy="307776"/>
          </a:xfrm>
          <a:prstGeom prst="rect">
            <a:avLst/>
          </a:prstGeom>
          <a:noFill/>
        </p:spPr>
        <p:txBody>
          <a:bodyPr wrap="none" rtlCol="0">
            <a:spAutoFit/>
          </a:bodyPr>
          <a:lstStyle/>
          <a:p>
            <a:r>
              <a:rPr lang="en-US" sz="1400" dirty="0" smtClean="0"/>
              <a:t>f</a:t>
            </a:r>
            <a:endParaRPr lang="en-US" sz="1400" dirty="0"/>
          </a:p>
        </p:txBody>
      </p:sp>
      <p:pic>
        <p:nvPicPr>
          <p:cNvPr id="63" name="Picture 6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52971" y="3429836"/>
            <a:ext cx="165573" cy="691266"/>
          </a:xfrm>
          <a:prstGeom prst="rect">
            <a:avLst/>
          </a:prstGeom>
        </p:spPr>
      </p:pic>
      <p:pic>
        <p:nvPicPr>
          <p:cNvPr id="64" name="Picture 6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315758" y="3444555"/>
            <a:ext cx="165573" cy="691266"/>
          </a:xfrm>
          <a:prstGeom prst="rect">
            <a:avLst/>
          </a:prstGeom>
        </p:spPr>
      </p:pic>
      <p:sp>
        <p:nvSpPr>
          <p:cNvPr id="67" name="TextBox 66"/>
          <p:cNvSpPr txBox="1"/>
          <p:nvPr/>
        </p:nvSpPr>
        <p:spPr>
          <a:xfrm>
            <a:off x="4428255" y="3314477"/>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sp>
        <p:nvSpPr>
          <p:cNvPr id="68" name="TextBox 67"/>
          <p:cNvSpPr txBox="1"/>
          <p:nvPr/>
        </p:nvSpPr>
        <p:spPr>
          <a:xfrm>
            <a:off x="4454793" y="3966089"/>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pic>
        <p:nvPicPr>
          <p:cNvPr id="195" name="Picture 19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836584" y="4770295"/>
            <a:ext cx="242187" cy="214666"/>
          </a:xfrm>
          <a:prstGeom prst="rect">
            <a:avLst/>
          </a:prstGeom>
        </p:spPr>
      </p:pic>
      <p:pic>
        <p:nvPicPr>
          <p:cNvPr id="196" name="Picture 19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176669" y="4819336"/>
            <a:ext cx="171509" cy="176144"/>
          </a:xfrm>
          <a:prstGeom prst="rect">
            <a:avLst/>
          </a:prstGeom>
        </p:spPr>
      </p:pic>
      <p:pic>
        <p:nvPicPr>
          <p:cNvPr id="197" name="Picture 196"/>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3951356" y="4504930"/>
            <a:ext cx="174339" cy="213287"/>
          </a:xfrm>
          <a:prstGeom prst="rect">
            <a:avLst/>
          </a:prstGeom>
        </p:spPr>
      </p:pic>
    </p:spTree>
    <p:extLst>
      <p:ext uri="{BB962C8B-B14F-4D97-AF65-F5344CB8AC3E}">
        <p14:creationId xmlns:p14="http://schemas.microsoft.com/office/powerpoint/2010/main" val="2132031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 Lifting</a:t>
            </a:r>
          </a:p>
        </p:txBody>
      </p:sp>
      <p:sp>
        <p:nvSpPr>
          <p:cNvPr id="4" name="Oval 3"/>
          <p:cNvSpPr/>
          <p:nvPr/>
        </p:nvSpPr>
        <p:spPr>
          <a:xfrm>
            <a:off x="483220" y="1688323"/>
            <a:ext cx="4636267" cy="4086555"/>
          </a:xfrm>
          <a:prstGeom prst="ellipse">
            <a:avLst/>
          </a:prstGeom>
          <a:solidFill>
            <a:srgbClr val="CAED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138520" y="1745660"/>
            <a:ext cx="1508746" cy="707886"/>
          </a:xfrm>
          <a:prstGeom prst="rect">
            <a:avLst/>
          </a:prstGeom>
          <a:noFill/>
        </p:spPr>
        <p:txBody>
          <a:bodyPr wrap="none" rtlCol="0">
            <a:spAutoFit/>
          </a:bodyPr>
          <a:lstStyle/>
          <a:p>
            <a:r>
              <a:rPr lang="en-US" sz="4000" dirty="0" smtClean="0"/>
              <a:t>LASSO</a:t>
            </a:r>
            <a:endParaRPr lang="en-US" sz="4000" dirty="0"/>
          </a:p>
        </p:txBody>
      </p:sp>
      <p:pic>
        <p:nvPicPr>
          <p:cNvPr id="6" name="Picture 5"/>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090610" y="2510113"/>
            <a:ext cx="3070306" cy="362761"/>
          </a:xfrm>
          <a:prstGeom prst="rect">
            <a:avLst/>
          </a:prstGeom>
        </p:spPr>
      </p:pic>
      <p:sp>
        <p:nvSpPr>
          <p:cNvPr id="7" name="Rectangle 6"/>
          <p:cNvSpPr/>
          <p:nvPr/>
        </p:nvSpPr>
        <p:spPr>
          <a:xfrm>
            <a:off x="1559254" y="4142030"/>
            <a:ext cx="247165" cy="246029"/>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1559036" y="3522608"/>
            <a:ext cx="247162" cy="246027"/>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TextBox 8"/>
          <p:cNvSpPr txBox="1"/>
          <p:nvPr/>
        </p:nvSpPr>
        <p:spPr>
          <a:xfrm>
            <a:off x="1550775" y="3506418"/>
            <a:ext cx="233668" cy="307776"/>
          </a:xfrm>
          <a:prstGeom prst="rect">
            <a:avLst/>
          </a:prstGeom>
          <a:noFill/>
        </p:spPr>
        <p:txBody>
          <a:bodyPr wrap="square" rtlCol="0">
            <a:spAutoFit/>
          </a:bodyPr>
          <a:lstStyle/>
          <a:p>
            <a:r>
              <a:rPr lang="en-US" sz="1400" dirty="0" smtClean="0"/>
              <a:t>2</a:t>
            </a:r>
          </a:p>
        </p:txBody>
      </p:sp>
      <p:sp>
        <p:nvSpPr>
          <p:cNvPr id="10" name="Rectangle 9"/>
          <p:cNvSpPr/>
          <p:nvPr/>
        </p:nvSpPr>
        <p:spPr>
          <a:xfrm>
            <a:off x="1563929" y="3836239"/>
            <a:ext cx="247165" cy="246027"/>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TextBox 10"/>
          <p:cNvSpPr txBox="1"/>
          <p:nvPr/>
        </p:nvSpPr>
        <p:spPr>
          <a:xfrm>
            <a:off x="1549443" y="3818538"/>
            <a:ext cx="368178" cy="307776"/>
          </a:xfrm>
          <a:prstGeom prst="rect">
            <a:avLst/>
          </a:prstGeom>
          <a:noFill/>
        </p:spPr>
        <p:txBody>
          <a:bodyPr wrap="square" rtlCol="0">
            <a:spAutoFit/>
          </a:bodyPr>
          <a:lstStyle/>
          <a:p>
            <a:r>
              <a:rPr lang="en-US" sz="1400" dirty="0" smtClean="0"/>
              <a:t>3</a:t>
            </a:r>
          </a:p>
        </p:txBody>
      </p:sp>
      <p:sp>
        <p:nvSpPr>
          <p:cNvPr id="12" name="TextBox 11"/>
          <p:cNvSpPr txBox="1"/>
          <p:nvPr/>
        </p:nvSpPr>
        <p:spPr>
          <a:xfrm>
            <a:off x="1552222" y="4122905"/>
            <a:ext cx="228170" cy="307778"/>
          </a:xfrm>
          <a:prstGeom prst="rect">
            <a:avLst/>
          </a:prstGeom>
          <a:noFill/>
        </p:spPr>
        <p:txBody>
          <a:bodyPr wrap="square" rtlCol="0">
            <a:spAutoFit/>
          </a:bodyPr>
          <a:lstStyle/>
          <a:p>
            <a:r>
              <a:rPr lang="en-US" sz="1400" dirty="0" smtClean="0"/>
              <a:t>4</a:t>
            </a:r>
          </a:p>
        </p:txBody>
      </p:sp>
      <p:sp>
        <p:nvSpPr>
          <p:cNvPr id="13" name="Rectangle 12"/>
          <p:cNvSpPr/>
          <p:nvPr/>
        </p:nvSpPr>
        <p:spPr>
          <a:xfrm>
            <a:off x="1559160" y="3202825"/>
            <a:ext cx="247163" cy="246028"/>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TextBox 13"/>
          <p:cNvSpPr txBox="1"/>
          <p:nvPr/>
        </p:nvSpPr>
        <p:spPr>
          <a:xfrm>
            <a:off x="1540716" y="3185049"/>
            <a:ext cx="276039" cy="307778"/>
          </a:xfrm>
          <a:prstGeom prst="rect">
            <a:avLst/>
          </a:prstGeom>
          <a:noFill/>
        </p:spPr>
        <p:txBody>
          <a:bodyPr wrap="none" rtlCol="0">
            <a:spAutoFit/>
          </a:bodyPr>
          <a:lstStyle/>
          <a:p>
            <a:r>
              <a:rPr lang="en-US" sz="1400" dirty="0" smtClean="0"/>
              <a:t>1</a:t>
            </a:r>
          </a:p>
        </p:txBody>
      </p:sp>
      <p:sp>
        <p:nvSpPr>
          <p:cNvPr id="15" name="Rectangle 14"/>
          <p:cNvSpPr/>
          <p:nvPr/>
        </p:nvSpPr>
        <p:spPr>
          <a:xfrm>
            <a:off x="2005913" y="4140865"/>
            <a:ext cx="247166" cy="246029"/>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15"/>
          <p:cNvSpPr/>
          <p:nvPr/>
        </p:nvSpPr>
        <p:spPr>
          <a:xfrm>
            <a:off x="2005916" y="3512717"/>
            <a:ext cx="247166" cy="246029"/>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TextBox 16"/>
          <p:cNvSpPr txBox="1"/>
          <p:nvPr/>
        </p:nvSpPr>
        <p:spPr>
          <a:xfrm>
            <a:off x="1994959" y="3504292"/>
            <a:ext cx="233672" cy="307778"/>
          </a:xfrm>
          <a:prstGeom prst="rect">
            <a:avLst/>
          </a:prstGeom>
          <a:noFill/>
        </p:spPr>
        <p:txBody>
          <a:bodyPr wrap="square" rtlCol="0">
            <a:spAutoFit/>
          </a:bodyPr>
          <a:lstStyle/>
          <a:p>
            <a:r>
              <a:rPr lang="en-US" sz="1400" dirty="0" smtClean="0"/>
              <a:t>6</a:t>
            </a:r>
          </a:p>
        </p:txBody>
      </p:sp>
      <p:grpSp>
        <p:nvGrpSpPr>
          <p:cNvPr id="18" name="Group 17"/>
          <p:cNvGrpSpPr/>
          <p:nvPr/>
        </p:nvGrpSpPr>
        <p:grpSpPr>
          <a:xfrm>
            <a:off x="2000242" y="3825537"/>
            <a:ext cx="368179" cy="307778"/>
            <a:chOff x="3097791" y="2209884"/>
            <a:chExt cx="114981" cy="111419"/>
          </a:xfrm>
        </p:grpSpPr>
        <p:sp>
          <p:nvSpPr>
            <p:cNvPr id="19" name="Rectangle 18"/>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Box 19"/>
            <p:cNvSpPr txBox="1"/>
            <p:nvPr/>
          </p:nvSpPr>
          <p:spPr>
            <a:xfrm>
              <a:off x="3097791" y="2209884"/>
              <a:ext cx="114981" cy="111419"/>
            </a:xfrm>
            <a:prstGeom prst="rect">
              <a:avLst/>
            </a:prstGeom>
            <a:noFill/>
          </p:spPr>
          <p:txBody>
            <a:bodyPr wrap="square" rtlCol="0">
              <a:spAutoFit/>
            </a:bodyPr>
            <a:lstStyle/>
            <a:p>
              <a:r>
                <a:rPr lang="en-US" sz="1400" dirty="0" smtClean="0"/>
                <a:t>7</a:t>
              </a:r>
            </a:p>
          </p:txBody>
        </p:sp>
      </p:grpSp>
      <p:sp>
        <p:nvSpPr>
          <p:cNvPr id="21" name="TextBox 20"/>
          <p:cNvSpPr txBox="1"/>
          <p:nvPr/>
        </p:nvSpPr>
        <p:spPr>
          <a:xfrm>
            <a:off x="2000463" y="4129545"/>
            <a:ext cx="228171" cy="307778"/>
          </a:xfrm>
          <a:prstGeom prst="rect">
            <a:avLst/>
          </a:prstGeom>
          <a:noFill/>
        </p:spPr>
        <p:txBody>
          <a:bodyPr wrap="square" rtlCol="0">
            <a:spAutoFit/>
          </a:bodyPr>
          <a:lstStyle/>
          <a:p>
            <a:r>
              <a:rPr lang="en-US" sz="1400" dirty="0" smtClean="0"/>
              <a:t>8</a:t>
            </a:r>
          </a:p>
        </p:txBody>
      </p:sp>
      <p:sp>
        <p:nvSpPr>
          <p:cNvPr id="22" name="Rectangle 21"/>
          <p:cNvSpPr/>
          <p:nvPr/>
        </p:nvSpPr>
        <p:spPr>
          <a:xfrm>
            <a:off x="2005916" y="3192901"/>
            <a:ext cx="247166" cy="246029"/>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TextBox 22"/>
          <p:cNvSpPr txBox="1"/>
          <p:nvPr/>
        </p:nvSpPr>
        <p:spPr>
          <a:xfrm>
            <a:off x="1985724" y="3188445"/>
            <a:ext cx="276039" cy="307778"/>
          </a:xfrm>
          <a:prstGeom prst="rect">
            <a:avLst/>
          </a:prstGeom>
          <a:noFill/>
          <a:ln>
            <a:noFill/>
          </a:ln>
        </p:spPr>
        <p:txBody>
          <a:bodyPr wrap="none" rtlCol="0">
            <a:spAutoFit/>
          </a:bodyPr>
          <a:lstStyle/>
          <a:p>
            <a:r>
              <a:rPr lang="en-US" sz="1400" dirty="0" smtClean="0"/>
              <a:t>5</a:t>
            </a:r>
          </a:p>
        </p:txBody>
      </p:sp>
      <p:sp>
        <p:nvSpPr>
          <p:cNvPr id="24" name="Double Bracket 23"/>
          <p:cNvSpPr/>
          <p:nvPr/>
        </p:nvSpPr>
        <p:spPr>
          <a:xfrm>
            <a:off x="1247076" y="3204788"/>
            <a:ext cx="1727410" cy="122861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a:off x="2364558" y="3773446"/>
            <a:ext cx="92696" cy="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551929" y="3773446"/>
            <a:ext cx="92696" cy="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721394" y="3776122"/>
            <a:ext cx="92696" cy="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1836584" y="4770295"/>
            <a:ext cx="242187" cy="214666"/>
          </a:xfrm>
          <a:prstGeom prst="rect">
            <a:avLst/>
          </a:prstGeom>
        </p:spPr>
      </p:pic>
      <p:pic>
        <p:nvPicPr>
          <p:cNvPr id="29" name="Picture 28"/>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3176669" y="4819336"/>
            <a:ext cx="171509" cy="176144"/>
          </a:xfrm>
          <a:prstGeom prst="rect">
            <a:avLst/>
          </a:prstGeom>
        </p:spPr>
      </p:pic>
      <p:pic>
        <p:nvPicPr>
          <p:cNvPr id="30" name="Picture 29"/>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3951356" y="4504930"/>
            <a:ext cx="174339" cy="213287"/>
          </a:xfrm>
          <a:prstGeom prst="rect">
            <a:avLst/>
          </a:prstGeom>
        </p:spPr>
      </p:pic>
      <p:pic>
        <p:nvPicPr>
          <p:cNvPr id="31" name="Picture 30"/>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3585615" y="3874568"/>
            <a:ext cx="156972" cy="10668"/>
          </a:xfrm>
          <a:prstGeom prst="rect">
            <a:avLst/>
          </a:prstGeom>
        </p:spPr>
      </p:pic>
      <p:sp>
        <p:nvSpPr>
          <p:cNvPr id="36" name="Rectangle 35"/>
          <p:cNvSpPr/>
          <p:nvPr/>
        </p:nvSpPr>
        <p:spPr>
          <a:xfrm>
            <a:off x="3147960" y="314057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p:cNvSpPr/>
          <p:nvPr/>
        </p:nvSpPr>
        <p:spPr>
          <a:xfrm>
            <a:off x="3149419" y="3368401"/>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Rectangle 37"/>
          <p:cNvSpPr/>
          <p:nvPr/>
        </p:nvSpPr>
        <p:spPr>
          <a:xfrm>
            <a:off x="3150715" y="359480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Rectangle 38"/>
          <p:cNvSpPr/>
          <p:nvPr/>
        </p:nvSpPr>
        <p:spPr>
          <a:xfrm>
            <a:off x="3152174" y="382263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3151145" y="4050700"/>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Rectangle 40"/>
          <p:cNvSpPr/>
          <p:nvPr/>
        </p:nvSpPr>
        <p:spPr>
          <a:xfrm>
            <a:off x="3152605" y="4278526"/>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Rectangle 41"/>
          <p:cNvSpPr/>
          <p:nvPr/>
        </p:nvSpPr>
        <p:spPr>
          <a:xfrm>
            <a:off x="3153900" y="4504930"/>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TextBox 43"/>
          <p:cNvSpPr txBox="1"/>
          <p:nvPr/>
        </p:nvSpPr>
        <p:spPr>
          <a:xfrm>
            <a:off x="3157212" y="3096839"/>
            <a:ext cx="226343" cy="307777"/>
          </a:xfrm>
          <a:prstGeom prst="rect">
            <a:avLst/>
          </a:prstGeom>
          <a:noFill/>
        </p:spPr>
        <p:txBody>
          <a:bodyPr wrap="none" rtlCol="0">
            <a:spAutoFit/>
          </a:bodyPr>
          <a:lstStyle/>
          <a:p>
            <a:r>
              <a:rPr lang="en-US" sz="1400" dirty="0" err="1"/>
              <a:t>i</a:t>
            </a:r>
            <a:endParaRPr lang="en-US" sz="1400" dirty="0"/>
          </a:p>
        </p:txBody>
      </p:sp>
      <p:sp>
        <p:nvSpPr>
          <p:cNvPr id="45" name="TextBox 44"/>
          <p:cNvSpPr txBox="1"/>
          <p:nvPr/>
        </p:nvSpPr>
        <p:spPr>
          <a:xfrm>
            <a:off x="3159175" y="3315164"/>
            <a:ext cx="227947" cy="307777"/>
          </a:xfrm>
          <a:prstGeom prst="rect">
            <a:avLst/>
          </a:prstGeom>
          <a:noFill/>
        </p:spPr>
        <p:txBody>
          <a:bodyPr wrap="none" rtlCol="0">
            <a:spAutoFit/>
          </a:bodyPr>
          <a:lstStyle/>
          <a:p>
            <a:r>
              <a:rPr lang="en-US" sz="1400" dirty="0" smtClean="0"/>
              <a:t>j</a:t>
            </a:r>
            <a:endParaRPr lang="en-US" sz="1400" dirty="0"/>
          </a:p>
        </p:txBody>
      </p:sp>
      <p:sp>
        <p:nvSpPr>
          <p:cNvPr id="46" name="TextBox 45"/>
          <p:cNvSpPr txBox="1"/>
          <p:nvPr/>
        </p:nvSpPr>
        <p:spPr>
          <a:xfrm>
            <a:off x="3155118" y="3773604"/>
            <a:ext cx="226343" cy="307777"/>
          </a:xfrm>
          <a:prstGeom prst="rect">
            <a:avLst/>
          </a:prstGeom>
          <a:noFill/>
        </p:spPr>
        <p:txBody>
          <a:bodyPr wrap="none" rtlCol="0">
            <a:spAutoFit/>
          </a:bodyPr>
          <a:lstStyle/>
          <a:p>
            <a:r>
              <a:rPr lang="en-US" sz="1400" dirty="0" smtClean="0"/>
              <a:t>l</a:t>
            </a:r>
            <a:endParaRPr lang="en-US" sz="1400" dirty="0"/>
          </a:p>
        </p:txBody>
      </p:sp>
      <p:sp>
        <p:nvSpPr>
          <p:cNvPr id="47" name="TextBox 46"/>
          <p:cNvSpPr txBox="1"/>
          <p:nvPr/>
        </p:nvSpPr>
        <p:spPr>
          <a:xfrm>
            <a:off x="3135092" y="3539931"/>
            <a:ext cx="266421" cy="307777"/>
          </a:xfrm>
          <a:prstGeom prst="rect">
            <a:avLst/>
          </a:prstGeom>
          <a:noFill/>
        </p:spPr>
        <p:txBody>
          <a:bodyPr wrap="none" rtlCol="0">
            <a:spAutoFit/>
          </a:bodyPr>
          <a:lstStyle/>
          <a:p>
            <a:r>
              <a:rPr lang="en-US" sz="1400" dirty="0" smtClean="0"/>
              <a:t>k</a:t>
            </a:r>
            <a:endParaRPr lang="en-US" sz="1400" dirty="0"/>
          </a:p>
        </p:txBody>
      </p:sp>
      <p:sp>
        <p:nvSpPr>
          <p:cNvPr id="48" name="TextBox 47"/>
          <p:cNvSpPr txBox="1"/>
          <p:nvPr/>
        </p:nvSpPr>
        <p:spPr>
          <a:xfrm>
            <a:off x="3104899" y="3980731"/>
            <a:ext cx="327333" cy="307777"/>
          </a:xfrm>
          <a:prstGeom prst="rect">
            <a:avLst/>
          </a:prstGeom>
          <a:noFill/>
        </p:spPr>
        <p:txBody>
          <a:bodyPr wrap="none" rtlCol="0">
            <a:spAutoFit/>
          </a:bodyPr>
          <a:lstStyle/>
          <a:p>
            <a:r>
              <a:rPr lang="en-US" sz="1400" dirty="0"/>
              <a:t>m</a:t>
            </a:r>
          </a:p>
        </p:txBody>
      </p:sp>
      <p:sp>
        <p:nvSpPr>
          <p:cNvPr id="50" name="TextBox 49"/>
          <p:cNvSpPr txBox="1"/>
          <p:nvPr/>
        </p:nvSpPr>
        <p:spPr>
          <a:xfrm>
            <a:off x="3050487" y="4287593"/>
            <a:ext cx="184731" cy="276999"/>
          </a:xfrm>
          <a:prstGeom prst="rect">
            <a:avLst/>
          </a:prstGeom>
          <a:noFill/>
        </p:spPr>
        <p:txBody>
          <a:bodyPr wrap="none" rtlCol="0">
            <a:spAutoFit/>
          </a:bodyPr>
          <a:lstStyle/>
          <a:p>
            <a:endParaRPr lang="en-US" sz="1200" dirty="0"/>
          </a:p>
        </p:txBody>
      </p:sp>
      <p:sp>
        <p:nvSpPr>
          <p:cNvPr id="51" name="TextBox 50"/>
          <p:cNvSpPr txBox="1"/>
          <p:nvPr/>
        </p:nvSpPr>
        <p:spPr>
          <a:xfrm>
            <a:off x="3060630" y="4491576"/>
            <a:ext cx="184731" cy="276999"/>
          </a:xfrm>
          <a:prstGeom prst="rect">
            <a:avLst/>
          </a:prstGeom>
          <a:noFill/>
        </p:spPr>
        <p:txBody>
          <a:bodyPr wrap="none" rtlCol="0">
            <a:spAutoFit/>
          </a:bodyPr>
          <a:lstStyle/>
          <a:p>
            <a:endParaRPr lang="en-US" sz="1200" dirty="0"/>
          </a:p>
        </p:txBody>
      </p:sp>
      <p:sp>
        <p:nvSpPr>
          <p:cNvPr id="52" name="TextBox 51"/>
          <p:cNvSpPr txBox="1"/>
          <p:nvPr/>
        </p:nvSpPr>
        <p:spPr>
          <a:xfrm>
            <a:off x="3120758" y="3887742"/>
            <a:ext cx="314509" cy="707886"/>
          </a:xfrm>
          <a:prstGeom prst="rect">
            <a:avLst/>
          </a:prstGeom>
          <a:noFill/>
        </p:spPr>
        <p:txBody>
          <a:bodyPr wrap="none" rtlCol="0">
            <a:spAutoFit/>
          </a:bodyPr>
          <a:lstStyle/>
          <a:p>
            <a:r>
              <a:rPr lang="en-US" sz="4000" dirty="0" smtClean="0"/>
              <a:t>.</a:t>
            </a:r>
            <a:endParaRPr lang="en-US" sz="4000" dirty="0"/>
          </a:p>
        </p:txBody>
      </p:sp>
      <p:sp>
        <p:nvSpPr>
          <p:cNvPr id="53" name="TextBox 52"/>
          <p:cNvSpPr txBox="1"/>
          <p:nvPr/>
        </p:nvSpPr>
        <p:spPr>
          <a:xfrm>
            <a:off x="3116263" y="4116363"/>
            <a:ext cx="314509" cy="707886"/>
          </a:xfrm>
          <a:prstGeom prst="rect">
            <a:avLst/>
          </a:prstGeom>
          <a:noFill/>
        </p:spPr>
        <p:txBody>
          <a:bodyPr wrap="none" rtlCol="0">
            <a:spAutoFit/>
          </a:bodyPr>
          <a:lstStyle/>
          <a:p>
            <a:r>
              <a:rPr lang="en-US" sz="4000" dirty="0" smtClean="0"/>
              <a:t>.</a:t>
            </a:r>
            <a:endParaRPr lang="en-US" sz="4000" dirty="0"/>
          </a:p>
        </p:txBody>
      </p:sp>
      <p:sp>
        <p:nvSpPr>
          <p:cNvPr id="54" name="Rectangle 53"/>
          <p:cNvSpPr/>
          <p:nvPr/>
        </p:nvSpPr>
        <p:spPr>
          <a:xfrm>
            <a:off x="3923420" y="3421723"/>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924752" y="3653504"/>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925935" y="3883832"/>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927268" y="4115611"/>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887473" y="3356791"/>
            <a:ext cx="263213" cy="307776"/>
          </a:xfrm>
          <a:prstGeom prst="rect">
            <a:avLst/>
          </a:prstGeom>
          <a:noFill/>
        </p:spPr>
        <p:txBody>
          <a:bodyPr wrap="none" rtlCol="0">
            <a:spAutoFit/>
          </a:bodyPr>
          <a:lstStyle/>
          <a:p>
            <a:r>
              <a:rPr lang="en-US" sz="1400" dirty="0" smtClean="0"/>
              <a:t>x</a:t>
            </a:r>
            <a:endParaRPr lang="en-US" sz="1400" dirty="0"/>
          </a:p>
        </p:txBody>
      </p:sp>
      <p:sp>
        <p:nvSpPr>
          <p:cNvPr id="59" name="TextBox 58"/>
          <p:cNvSpPr txBox="1"/>
          <p:nvPr/>
        </p:nvSpPr>
        <p:spPr>
          <a:xfrm>
            <a:off x="3894495" y="3586281"/>
            <a:ext cx="266420" cy="307776"/>
          </a:xfrm>
          <a:prstGeom prst="rect">
            <a:avLst/>
          </a:prstGeom>
          <a:noFill/>
        </p:spPr>
        <p:txBody>
          <a:bodyPr wrap="none" rtlCol="0">
            <a:spAutoFit/>
          </a:bodyPr>
          <a:lstStyle/>
          <a:p>
            <a:r>
              <a:rPr lang="en-US" sz="1400" dirty="0"/>
              <a:t>y</a:t>
            </a:r>
            <a:endParaRPr lang="en-US" sz="1400" dirty="0" smtClean="0"/>
          </a:p>
        </p:txBody>
      </p:sp>
      <p:sp>
        <p:nvSpPr>
          <p:cNvPr id="60" name="TextBox 59"/>
          <p:cNvSpPr txBox="1"/>
          <p:nvPr/>
        </p:nvSpPr>
        <p:spPr>
          <a:xfrm>
            <a:off x="3892777" y="3815344"/>
            <a:ext cx="255198" cy="307776"/>
          </a:xfrm>
          <a:prstGeom prst="rect">
            <a:avLst/>
          </a:prstGeom>
          <a:noFill/>
        </p:spPr>
        <p:txBody>
          <a:bodyPr wrap="none" rtlCol="0">
            <a:spAutoFit/>
          </a:bodyPr>
          <a:lstStyle/>
          <a:p>
            <a:r>
              <a:rPr lang="en-US" sz="1400" dirty="0" smtClean="0"/>
              <a:t>z</a:t>
            </a:r>
            <a:endParaRPr lang="en-US" sz="1400" dirty="0"/>
          </a:p>
        </p:txBody>
      </p:sp>
      <p:sp>
        <p:nvSpPr>
          <p:cNvPr id="61" name="TextBox 60"/>
          <p:cNvSpPr txBox="1"/>
          <p:nvPr/>
        </p:nvSpPr>
        <p:spPr>
          <a:xfrm>
            <a:off x="3905622" y="4069834"/>
            <a:ext cx="239168" cy="307776"/>
          </a:xfrm>
          <a:prstGeom prst="rect">
            <a:avLst/>
          </a:prstGeom>
          <a:noFill/>
        </p:spPr>
        <p:txBody>
          <a:bodyPr wrap="none" rtlCol="0">
            <a:spAutoFit/>
          </a:bodyPr>
          <a:lstStyle/>
          <a:p>
            <a:r>
              <a:rPr lang="en-US" sz="1400" dirty="0" smtClean="0"/>
              <a:t>f</a:t>
            </a:r>
            <a:endParaRPr lang="en-US" sz="1400" dirty="0"/>
          </a:p>
        </p:txBody>
      </p:sp>
      <p:pic>
        <p:nvPicPr>
          <p:cNvPr id="63" name="Picture 62"/>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952971" y="3429836"/>
            <a:ext cx="165573" cy="691266"/>
          </a:xfrm>
          <a:prstGeom prst="rect">
            <a:avLst/>
          </a:prstGeom>
        </p:spPr>
      </p:pic>
      <p:pic>
        <p:nvPicPr>
          <p:cNvPr id="64" name="Picture 63"/>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4315758" y="3444555"/>
            <a:ext cx="165573" cy="691266"/>
          </a:xfrm>
          <a:prstGeom prst="rect">
            <a:avLst/>
          </a:prstGeom>
        </p:spPr>
      </p:pic>
      <p:sp>
        <p:nvSpPr>
          <p:cNvPr id="66" name="TextBox 65"/>
          <p:cNvSpPr txBox="1"/>
          <p:nvPr/>
        </p:nvSpPr>
        <p:spPr>
          <a:xfrm>
            <a:off x="6366164" y="3033728"/>
            <a:ext cx="914400" cy="914400"/>
          </a:xfrm>
          <a:prstGeom prst="rect">
            <a:avLst/>
          </a:prstGeom>
        </p:spPr>
        <p:txBody>
          <a:bodyPr vert="horz" wrap="none" lIns="91440" tIns="45720" rIns="91440" bIns="45720" rtlCol="0" anchor="ctr">
            <a:normAutofit/>
          </a:bodyPr>
          <a:lstStyle/>
          <a:p>
            <a:endParaRPr lang="en-US" sz="3600" dirty="0" smtClean="0">
              <a:solidFill>
                <a:srgbClr val="FFFFFF"/>
              </a:solidFill>
              <a:latin typeface="Avenir Black"/>
              <a:cs typeface="Avenir Black"/>
            </a:endParaRPr>
          </a:p>
        </p:txBody>
      </p:sp>
      <p:sp>
        <p:nvSpPr>
          <p:cNvPr id="67" name="TextBox 66"/>
          <p:cNvSpPr txBox="1"/>
          <p:nvPr/>
        </p:nvSpPr>
        <p:spPr>
          <a:xfrm>
            <a:off x="4428255" y="3314477"/>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sp>
        <p:nvSpPr>
          <p:cNvPr id="68" name="TextBox 67"/>
          <p:cNvSpPr txBox="1"/>
          <p:nvPr/>
        </p:nvSpPr>
        <p:spPr>
          <a:xfrm>
            <a:off x="4454793" y="3966089"/>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sp>
        <p:nvSpPr>
          <p:cNvPr id="203" name="Oval 202"/>
          <p:cNvSpPr/>
          <p:nvPr/>
        </p:nvSpPr>
        <p:spPr>
          <a:xfrm>
            <a:off x="5869640" y="1045965"/>
            <a:ext cx="5332715" cy="5055935"/>
          </a:xfrm>
          <a:prstGeom prst="ellipse">
            <a:avLst/>
          </a:prstGeom>
          <a:solidFill>
            <a:srgbClr val="F5CE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6" name="Picture 20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10359159" y="4581945"/>
            <a:ext cx="164655" cy="201440"/>
          </a:xfrm>
          <a:prstGeom prst="rect">
            <a:avLst/>
          </a:prstGeom>
        </p:spPr>
      </p:pic>
      <p:pic>
        <p:nvPicPr>
          <p:cNvPr id="207" name="Picture 206"/>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749867" y="5035272"/>
            <a:ext cx="142121" cy="220864"/>
          </a:xfrm>
          <a:prstGeom prst="rect">
            <a:avLst/>
          </a:prstGeom>
        </p:spPr>
      </p:pic>
      <p:pic>
        <p:nvPicPr>
          <p:cNvPr id="208" name="Picture 207"/>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7681207" y="4803930"/>
            <a:ext cx="228769" cy="268630"/>
          </a:xfrm>
          <a:prstGeom prst="rect">
            <a:avLst/>
          </a:prstGeom>
        </p:spPr>
      </p:pic>
      <p:sp>
        <p:nvSpPr>
          <p:cNvPr id="210" name="Rectangle 209"/>
          <p:cNvSpPr/>
          <p:nvPr/>
        </p:nvSpPr>
        <p:spPr>
          <a:xfrm>
            <a:off x="9697480" y="4774006"/>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1" name="Rectangle 210"/>
          <p:cNvSpPr/>
          <p:nvPr/>
        </p:nvSpPr>
        <p:spPr>
          <a:xfrm>
            <a:off x="9689812" y="2943718"/>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2" name="Rectangle 211"/>
          <p:cNvSpPr/>
          <p:nvPr/>
        </p:nvSpPr>
        <p:spPr>
          <a:xfrm>
            <a:off x="9691272" y="3171546"/>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3" name="Rectangle 212"/>
          <p:cNvSpPr/>
          <p:nvPr/>
        </p:nvSpPr>
        <p:spPr>
          <a:xfrm>
            <a:off x="9692567" y="3397948"/>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4" name="Rectangle 213"/>
          <p:cNvSpPr/>
          <p:nvPr/>
        </p:nvSpPr>
        <p:spPr>
          <a:xfrm>
            <a:off x="9694026" y="3625776"/>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5" name="Rectangle 214"/>
          <p:cNvSpPr/>
          <p:nvPr/>
        </p:nvSpPr>
        <p:spPr>
          <a:xfrm>
            <a:off x="9692998" y="3853844"/>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6" name="Rectangle 215"/>
          <p:cNvSpPr/>
          <p:nvPr/>
        </p:nvSpPr>
        <p:spPr>
          <a:xfrm>
            <a:off x="9694457" y="4081672"/>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7" name="Rectangle 216"/>
          <p:cNvSpPr/>
          <p:nvPr/>
        </p:nvSpPr>
        <p:spPr>
          <a:xfrm>
            <a:off x="9695752" y="4308074"/>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8" name="Rectangle 217"/>
          <p:cNvSpPr/>
          <p:nvPr/>
        </p:nvSpPr>
        <p:spPr>
          <a:xfrm>
            <a:off x="9697212" y="453590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9" name="TextBox 218"/>
          <p:cNvSpPr txBox="1"/>
          <p:nvPr/>
        </p:nvSpPr>
        <p:spPr>
          <a:xfrm>
            <a:off x="9694026" y="2881836"/>
            <a:ext cx="226344" cy="307777"/>
          </a:xfrm>
          <a:prstGeom prst="rect">
            <a:avLst/>
          </a:prstGeom>
          <a:noFill/>
        </p:spPr>
        <p:txBody>
          <a:bodyPr wrap="none" rtlCol="0">
            <a:spAutoFit/>
          </a:bodyPr>
          <a:lstStyle/>
          <a:p>
            <a:r>
              <a:rPr lang="en-US" sz="1400" dirty="0" err="1" smtClean="0"/>
              <a:t>i</a:t>
            </a:r>
            <a:endParaRPr lang="en-US" sz="1400" dirty="0"/>
          </a:p>
        </p:txBody>
      </p:sp>
      <p:sp>
        <p:nvSpPr>
          <p:cNvPr id="220" name="TextBox 219"/>
          <p:cNvSpPr txBox="1"/>
          <p:nvPr/>
        </p:nvSpPr>
        <p:spPr>
          <a:xfrm>
            <a:off x="9662871" y="3119998"/>
            <a:ext cx="317716" cy="307777"/>
          </a:xfrm>
          <a:prstGeom prst="rect">
            <a:avLst/>
          </a:prstGeom>
          <a:noFill/>
        </p:spPr>
        <p:txBody>
          <a:bodyPr wrap="none" rtlCol="0">
            <a:spAutoFit/>
          </a:bodyPr>
          <a:lstStyle/>
          <a:p>
            <a:r>
              <a:rPr lang="en-US" sz="1400" dirty="0" smtClean="0"/>
              <a:t>i2</a:t>
            </a:r>
            <a:endParaRPr lang="en-US" sz="1400" dirty="0"/>
          </a:p>
        </p:txBody>
      </p:sp>
      <p:sp>
        <p:nvSpPr>
          <p:cNvPr id="221" name="TextBox 220"/>
          <p:cNvSpPr txBox="1"/>
          <p:nvPr/>
        </p:nvSpPr>
        <p:spPr>
          <a:xfrm>
            <a:off x="9662871" y="3563812"/>
            <a:ext cx="317716" cy="307777"/>
          </a:xfrm>
          <a:prstGeom prst="rect">
            <a:avLst/>
          </a:prstGeom>
          <a:noFill/>
        </p:spPr>
        <p:txBody>
          <a:bodyPr wrap="none" rtlCol="0">
            <a:spAutoFit/>
          </a:bodyPr>
          <a:lstStyle/>
          <a:p>
            <a:r>
              <a:rPr lang="en-US" sz="1400" dirty="0" smtClean="0"/>
              <a:t>i4</a:t>
            </a:r>
            <a:endParaRPr lang="en-US" sz="1400" dirty="0"/>
          </a:p>
        </p:txBody>
      </p:sp>
      <p:sp>
        <p:nvSpPr>
          <p:cNvPr id="222" name="TextBox 221"/>
          <p:cNvSpPr txBox="1"/>
          <p:nvPr/>
        </p:nvSpPr>
        <p:spPr>
          <a:xfrm>
            <a:off x="9662871" y="3339365"/>
            <a:ext cx="317716" cy="307777"/>
          </a:xfrm>
          <a:prstGeom prst="rect">
            <a:avLst/>
          </a:prstGeom>
          <a:noFill/>
        </p:spPr>
        <p:txBody>
          <a:bodyPr wrap="none" rtlCol="0">
            <a:spAutoFit/>
          </a:bodyPr>
          <a:lstStyle/>
          <a:p>
            <a:r>
              <a:rPr lang="en-US" sz="1400" dirty="0" smtClean="0"/>
              <a:t>i3</a:t>
            </a:r>
            <a:endParaRPr lang="en-US" sz="1400" dirty="0"/>
          </a:p>
        </p:txBody>
      </p:sp>
      <p:sp>
        <p:nvSpPr>
          <p:cNvPr id="223" name="TextBox 222"/>
          <p:cNvSpPr txBox="1"/>
          <p:nvPr/>
        </p:nvSpPr>
        <p:spPr>
          <a:xfrm>
            <a:off x="9710545" y="3792572"/>
            <a:ext cx="227948" cy="307777"/>
          </a:xfrm>
          <a:prstGeom prst="rect">
            <a:avLst/>
          </a:prstGeom>
          <a:noFill/>
        </p:spPr>
        <p:txBody>
          <a:bodyPr wrap="none" rtlCol="0">
            <a:spAutoFit/>
          </a:bodyPr>
          <a:lstStyle/>
          <a:p>
            <a:r>
              <a:rPr lang="en-US" sz="1400" dirty="0" smtClean="0"/>
              <a:t>j</a:t>
            </a:r>
            <a:endParaRPr lang="en-US" sz="1400" dirty="0"/>
          </a:p>
        </p:txBody>
      </p:sp>
      <p:sp>
        <p:nvSpPr>
          <p:cNvPr id="224" name="TextBox 223"/>
          <p:cNvSpPr txBox="1"/>
          <p:nvPr/>
        </p:nvSpPr>
        <p:spPr>
          <a:xfrm>
            <a:off x="9671782" y="4018412"/>
            <a:ext cx="319318" cy="307777"/>
          </a:xfrm>
          <a:prstGeom prst="rect">
            <a:avLst/>
          </a:prstGeom>
          <a:noFill/>
        </p:spPr>
        <p:txBody>
          <a:bodyPr wrap="none" rtlCol="0">
            <a:spAutoFit/>
          </a:bodyPr>
          <a:lstStyle/>
          <a:p>
            <a:r>
              <a:rPr lang="en-US" sz="1400" dirty="0" smtClean="0"/>
              <a:t>j2</a:t>
            </a:r>
            <a:endParaRPr lang="en-US" sz="1400" dirty="0"/>
          </a:p>
        </p:txBody>
      </p:sp>
      <p:sp>
        <p:nvSpPr>
          <p:cNvPr id="225" name="TextBox 224"/>
          <p:cNvSpPr txBox="1"/>
          <p:nvPr/>
        </p:nvSpPr>
        <p:spPr>
          <a:xfrm>
            <a:off x="9602479" y="4294720"/>
            <a:ext cx="184731" cy="276999"/>
          </a:xfrm>
          <a:prstGeom prst="rect">
            <a:avLst/>
          </a:prstGeom>
          <a:noFill/>
        </p:spPr>
        <p:txBody>
          <a:bodyPr wrap="none" rtlCol="0">
            <a:spAutoFit/>
          </a:bodyPr>
          <a:lstStyle/>
          <a:p>
            <a:endParaRPr lang="en-US" sz="1200" dirty="0"/>
          </a:p>
        </p:txBody>
      </p:sp>
      <p:sp>
        <p:nvSpPr>
          <p:cNvPr id="226" name="TextBox 225"/>
          <p:cNvSpPr txBox="1"/>
          <p:nvPr/>
        </p:nvSpPr>
        <p:spPr>
          <a:xfrm>
            <a:off x="9670145" y="4245608"/>
            <a:ext cx="319318" cy="307777"/>
          </a:xfrm>
          <a:prstGeom prst="rect">
            <a:avLst/>
          </a:prstGeom>
          <a:noFill/>
        </p:spPr>
        <p:txBody>
          <a:bodyPr wrap="none" rtlCol="0">
            <a:spAutoFit/>
          </a:bodyPr>
          <a:lstStyle/>
          <a:p>
            <a:r>
              <a:rPr lang="en-US" sz="1400" dirty="0" smtClean="0"/>
              <a:t>j3</a:t>
            </a:r>
            <a:endParaRPr lang="en-US" sz="1400" dirty="0"/>
          </a:p>
        </p:txBody>
      </p:sp>
      <p:sp>
        <p:nvSpPr>
          <p:cNvPr id="227" name="TextBox 226"/>
          <p:cNvSpPr txBox="1"/>
          <p:nvPr/>
        </p:nvSpPr>
        <p:spPr>
          <a:xfrm>
            <a:off x="9661269" y="4475608"/>
            <a:ext cx="319318" cy="307777"/>
          </a:xfrm>
          <a:prstGeom prst="rect">
            <a:avLst/>
          </a:prstGeom>
          <a:noFill/>
        </p:spPr>
        <p:txBody>
          <a:bodyPr wrap="none" rtlCol="0">
            <a:spAutoFit/>
          </a:bodyPr>
          <a:lstStyle/>
          <a:p>
            <a:r>
              <a:rPr lang="en-US" sz="1400" dirty="0" smtClean="0"/>
              <a:t>j4</a:t>
            </a:r>
            <a:endParaRPr lang="en-US" sz="1400" dirty="0"/>
          </a:p>
        </p:txBody>
      </p:sp>
      <p:grpSp>
        <p:nvGrpSpPr>
          <p:cNvPr id="228" name="Group 227"/>
          <p:cNvGrpSpPr/>
          <p:nvPr/>
        </p:nvGrpSpPr>
        <p:grpSpPr>
          <a:xfrm>
            <a:off x="6476415" y="3306481"/>
            <a:ext cx="2574348" cy="1296168"/>
            <a:chOff x="2644560" y="-463057"/>
            <a:chExt cx="2574348" cy="1296168"/>
          </a:xfrm>
        </p:grpSpPr>
        <p:sp>
          <p:nvSpPr>
            <p:cNvPr id="229" name="Rectangle 228"/>
            <p:cNvSpPr/>
            <p:nvPr/>
          </p:nvSpPr>
          <p:spPr>
            <a:xfrm>
              <a:off x="2678342" y="553592"/>
              <a:ext cx="206950" cy="251262"/>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30" name="Group 229"/>
            <p:cNvGrpSpPr/>
            <p:nvPr/>
          </p:nvGrpSpPr>
          <p:grpSpPr>
            <a:xfrm>
              <a:off x="2648558" y="-129129"/>
              <a:ext cx="236766" cy="307778"/>
              <a:chOff x="4172576" y="2045109"/>
              <a:chExt cx="88309" cy="109098"/>
            </a:xfrm>
          </p:grpSpPr>
          <p:sp>
            <p:nvSpPr>
              <p:cNvPr id="311" name="Rectangle 310"/>
              <p:cNvSpPr/>
              <p:nvPr/>
            </p:nvSpPr>
            <p:spPr>
              <a:xfrm>
                <a:off x="4183696" y="2056962"/>
                <a:ext cx="77189" cy="89065"/>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2" name="TextBox 311"/>
              <p:cNvSpPr txBox="1"/>
              <p:nvPr/>
            </p:nvSpPr>
            <p:spPr>
              <a:xfrm>
                <a:off x="4172576" y="2045109"/>
                <a:ext cx="72975" cy="109098"/>
              </a:xfrm>
              <a:prstGeom prst="rect">
                <a:avLst/>
              </a:prstGeom>
              <a:noFill/>
            </p:spPr>
            <p:txBody>
              <a:bodyPr wrap="square" rtlCol="0">
                <a:spAutoFit/>
              </a:bodyPr>
              <a:lstStyle/>
              <a:p>
                <a:r>
                  <a:rPr lang="en-US" sz="1400" dirty="0" smtClean="0"/>
                  <a:t>2</a:t>
                </a:r>
              </a:p>
            </p:txBody>
          </p:sp>
        </p:grpSp>
        <p:grpSp>
          <p:nvGrpSpPr>
            <p:cNvPr id="231" name="Group 230"/>
            <p:cNvGrpSpPr/>
            <p:nvPr/>
          </p:nvGrpSpPr>
          <p:grpSpPr>
            <a:xfrm>
              <a:off x="2645373" y="208482"/>
              <a:ext cx="308273" cy="307776"/>
              <a:chOff x="3087277" y="2198532"/>
              <a:chExt cx="114981" cy="109098"/>
            </a:xfrm>
          </p:grpSpPr>
          <p:sp>
            <p:nvSpPr>
              <p:cNvPr id="309" name="Rectangle 308"/>
              <p:cNvSpPr/>
              <p:nvPr/>
            </p:nvSpPr>
            <p:spPr>
              <a:xfrm>
                <a:off x="3101020" y="2210179"/>
                <a:ext cx="77189" cy="8906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0" name="TextBox 309"/>
              <p:cNvSpPr txBox="1"/>
              <p:nvPr/>
            </p:nvSpPr>
            <p:spPr>
              <a:xfrm>
                <a:off x="3087277" y="2198532"/>
                <a:ext cx="114981" cy="109098"/>
              </a:xfrm>
              <a:prstGeom prst="rect">
                <a:avLst/>
              </a:prstGeom>
              <a:noFill/>
            </p:spPr>
            <p:txBody>
              <a:bodyPr wrap="square" rtlCol="0">
                <a:spAutoFit/>
              </a:bodyPr>
              <a:lstStyle/>
              <a:p>
                <a:r>
                  <a:rPr lang="en-US" sz="1400" dirty="0" smtClean="0"/>
                  <a:t>3</a:t>
                </a:r>
              </a:p>
            </p:txBody>
          </p:sp>
        </p:grpSp>
        <p:sp>
          <p:nvSpPr>
            <p:cNvPr id="232" name="TextBox 231"/>
            <p:cNvSpPr txBox="1"/>
            <p:nvPr/>
          </p:nvSpPr>
          <p:spPr>
            <a:xfrm>
              <a:off x="2650773" y="525334"/>
              <a:ext cx="191046" cy="307777"/>
            </a:xfrm>
            <a:prstGeom prst="rect">
              <a:avLst/>
            </a:prstGeom>
            <a:noFill/>
          </p:spPr>
          <p:txBody>
            <a:bodyPr wrap="square" rtlCol="0">
              <a:spAutoFit/>
            </a:bodyPr>
            <a:lstStyle/>
            <a:p>
              <a:r>
                <a:rPr lang="en-US" sz="1400" dirty="0" smtClean="0"/>
                <a:t>4</a:t>
              </a:r>
            </a:p>
          </p:txBody>
        </p:sp>
        <p:grpSp>
          <p:nvGrpSpPr>
            <p:cNvPr id="233" name="Group 232"/>
            <p:cNvGrpSpPr/>
            <p:nvPr/>
          </p:nvGrpSpPr>
          <p:grpSpPr>
            <a:xfrm>
              <a:off x="2644560" y="-430784"/>
              <a:ext cx="303639" cy="338554"/>
              <a:chOff x="3644084" y="1762426"/>
              <a:chExt cx="113253" cy="120008"/>
            </a:xfrm>
          </p:grpSpPr>
          <p:sp>
            <p:nvSpPr>
              <p:cNvPr id="307" name="Rectangle 306"/>
              <p:cNvSpPr/>
              <p:nvPr/>
            </p:nvSpPr>
            <p:spPr>
              <a:xfrm>
                <a:off x="3656644" y="1771356"/>
                <a:ext cx="77189" cy="89065"/>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08" name="TextBox 307"/>
              <p:cNvSpPr txBox="1"/>
              <p:nvPr/>
            </p:nvSpPr>
            <p:spPr>
              <a:xfrm>
                <a:off x="3644084" y="1762426"/>
                <a:ext cx="113253" cy="120008"/>
              </a:xfrm>
              <a:prstGeom prst="rect">
                <a:avLst/>
              </a:prstGeom>
              <a:noFill/>
            </p:spPr>
            <p:txBody>
              <a:bodyPr wrap="none" rtlCol="0">
                <a:spAutoFit/>
              </a:bodyPr>
              <a:lstStyle/>
              <a:p>
                <a:r>
                  <a:rPr lang="en-US" sz="1400" dirty="0" smtClean="0"/>
                  <a:t>1</a:t>
                </a:r>
              </a:p>
            </p:txBody>
          </p:sp>
        </p:grpSp>
        <p:sp>
          <p:nvSpPr>
            <p:cNvPr id="234" name="Rectangle 233"/>
            <p:cNvSpPr/>
            <p:nvPr/>
          </p:nvSpPr>
          <p:spPr>
            <a:xfrm>
              <a:off x="3006071" y="-414828"/>
              <a:ext cx="206950" cy="251262"/>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35" name="Group 234"/>
            <p:cNvGrpSpPr/>
            <p:nvPr/>
          </p:nvGrpSpPr>
          <p:grpSpPr>
            <a:xfrm>
              <a:off x="2978030" y="204127"/>
              <a:ext cx="239857" cy="307776"/>
              <a:chOff x="4171423" y="2043771"/>
              <a:chExt cx="89462" cy="109098"/>
            </a:xfrm>
          </p:grpSpPr>
          <p:sp>
            <p:nvSpPr>
              <p:cNvPr id="305" name="Rectangle 304"/>
              <p:cNvSpPr/>
              <p:nvPr/>
            </p:nvSpPr>
            <p:spPr>
              <a:xfrm>
                <a:off x="4183696" y="2056962"/>
                <a:ext cx="77189" cy="89065"/>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6" name="TextBox 305"/>
              <p:cNvSpPr txBox="1"/>
              <p:nvPr/>
            </p:nvSpPr>
            <p:spPr>
              <a:xfrm>
                <a:off x="4171423" y="2043771"/>
                <a:ext cx="72975" cy="109098"/>
              </a:xfrm>
              <a:prstGeom prst="rect">
                <a:avLst/>
              </a:prstGeom>
              <a:noFill/>
            </p:spPr>
            <p:txBody>
              <a:bodyPr wrap="square" rtlCol="0">
                <a:spAutoFit/>
              </a:bodyPr>
              <a:lstStyle/>
              <a:p>
                <a:r>
                  <a:rPr lang="en-US" sz="1400" dirty="0" smtClean="0"/>
                  <a:t>2</a:t>
                </a:r>
              </a:p>
            </p:txBody>
          </p:sp>
        </p:grpSp>
        <p:grpSp>
          <p:nvGrpSpPr>
            <p:cNvPr id="236" name="Group 235"/>
            <p:cNvGrpSpPr/>
            <p:nvPr/>
          </p:nvGrpSpPr>
          <p:grpSpPr>
            <a:xfrm>
              <a:off x="2978427" y="519389"/>
              <a:ext cx="308274" cy="307777"/>
              <a:chOff x="3090619" y="2196156"/>
              <a:chExt cx="114981" cy="109098"/>
            </a:xfrm>
          </p:grpSpPr>
          <p:sp>
            <p:nvSpPr>
              <p:cNvPr id="303" name="Rectangle 302"/>
              <p:cNvSpPr/>
              <p:nvPr/>
            </p:nvSpPr>
            <p:spPr>
              <a:xfrm>
                <a:off x="3101020" y="2210179"/>
                <a:ext cx="77189" cy="8906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4" name="TextBox 303"/>
              <p:cNvSpPr txBox="1"/>
              <p:nvPr/>
            </p:nvSpPr>
            <p:spPr>
              <a:xfrm>
                <a:off x="3090619" y="2196156"/>
                <a:ext cx="114981" cy="109098"/>
              </a:xfrm>
              <a:prstGeom prst="rect">
                <a:avLst/>
              </a:prstGeom>
              <a:noFill/>
            </p:spPr>
            <p:txBody>
              <a:bodyPr wrap="square" rtlCol="0">
                <a:spAutoFit/>
              </a:bodyPr>
              <a:lstStyle/>
              <a:p>
                <a:r>
                  <a:rPr lang="en-US" sz="1400" dirty="0" smtClean="0"/>
                  <a:t>3</a:t>
                </a:r>
              </a:p>
            </p:txBody>
          </p:sp>
        </p:grpSp>
        <p:sp>
          <p:nvSpPr>
            <p:cNvPr id="237" name="TextBox 236"/>
            <p:cNvSpPr txBox="1"/>
            <p:nvPr/>
          </p:nvSpPr>
          <p:spPr>
            <a:xfrm>
              <a:off x="2969321" y="-444073"/>
              <a:ext cx="191046" cy="307777"/>
            </a:xfrm>
            <a:prstGeom prst="rect">
              <a:avLst/>
            </a:prstGeom>
            <a:noFill/>
          </p:spPr>
          <p:txBody>
            <a:bodyPr wrap="square" rtlCol="0">
              <a:spAutoFit/>
            </a:bodyPr>
            <a:lstStyle/>
            <a:p>
              <a:r>
                <a:rPr lang="en-US" sz="1400" dirty="0" smtClean="0"/>
                <a:t>4</a:t>
              </a:r>
            </a:p>
          </p:txBody>
        </p:sp>
        <p:grpSp>
          <p:nvGrpSpPr>
            <p:cNvPr id="238" name="Group 237"/>
            <p:cNvGrpSpPr/>
            <p:nvPr/>
          </p:nvGrpSpPr>
          <p:grpSpPr>
            <a:xfrm>
              <a:off x="2970512" y="-134333"/>
              <a:ext cx="276037" cy="307777"/>
              <a:chOff x="3642963" y="1756883"/>
              <a:chExt cx="102957" cy="109098"/>
            </a:xfrm>
          </p:grpSpPr>
          <p:sp>
            <p:nvSpPr>
              <p:cNvPr id="301" name="Rectangle 300"/>
              <p:cNvSpPr/>
              <p:nvPr/>
            </p:nvSpPr>
            <p:spPr>
              <a:xfrm>
                <a:off x="3656644" y="1771356"/>
                <a:ext cx="77189" cy="89065"/>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02" name="TextBox 301"/>
              <p:cNvSpPr txBox="1"/>
              <p:nvPr/>
            </p:nvSpPr>
            <p:spPr>
              <a:xfrm>
                <a:off x="3642963" y="1756883"/>
                <a:ext cx="102957" cy="109098"/>
              </a:xfrm>
              <a:prstGeom prst="rect">
                <a:avLst/>
              </a:prstGeom>
              <a:noFill/>
            </p:spPr>
            <p:txBody>
              <a:bodyPr wrap="none" rtlCol="0">
                <a:spAutoFit/>
              </a:bodyPr>
              <a:lstStyle/>
              <a:p>
                <a:r>
                  <a:rPr lang="en-US" sz="1400" dirty="0" smtClean="0"/>
                  <a:t>1</a:t>
                </a:r>
              </a:p>
            </p:txBody>
          </p:sp>
        </p:grpSp>
        <p:grpSp>
          <p:nvGrpSpPr>
            <p:cNvPr id="239" name="Group 238"/>
            <p:cNvGrpSpPr/>
            <p:nvPr/>
          </p:nvGrpSpPr>
          <p:grpSpPr>
            <a:xfrm>
              <a:off x="3307016" y="522784"/>
              <a:ext cx="230986" cy="307776"/>
              <a:chOff x="4174731" y="2043299"/>
              <a:chExt cx="86154" cy="109098"/>
            </a:xfrm>
          </p:grpSpPr>
          <p:sp>
            <p:nvSpPr>
              <p:cNvPr id="299" name="Rectangle 298"/>
              <p:cNvSpPr/>
              <p:nvPr/>
            </p:nvSpPr>
            <p:spPr>
              <a:xfrm>
                <a:off x="4183696" y="2056962"/>
                <a:ext cx="77189" cy="89065"/>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0" name="TextBox 299"/>
              <p:cNvSpPr txBox="1"/>
              <p:nvPr/>
            </p:nvSpPr>
            <p:spPr>
              <a:xfrm>
                <a:off x="4174731" y="2043299"/>
                <a:ext cx="72975" cy="109098"/>
              </a:xfrm>
              <a:prstGeom prst="rect">
                <a:avLst/>
              </a:prstGeom>
              <a:noFill/>
            </p:spPr>
            <p:txBody>
              <a:bodyPr wrap="square" rtlCol="0">
                <a:spAutoFit/>
              </a:bodyPr>
              <a:lstStyle/>
              <a:p>
                <a:r>
                  <a:rPr lang="en-US" sz="1400" dirty="0" smtClean="0"/>
                  <a:t>2</a:t>
                </a:r>
              </a:p>
            </p:txBody>
          </p:sp>
        </p:grpSp>
        <p:grpSp>
          <p:nvGrpSpPr>
            <p:cNvPr id="240" name="Group 239"/>
            <p:cNvGrpSpPr/>
            <p:nvPr/>
          </p:nvGrpSpPr>
          <p:grpSpPr>
            <a:xfrm>
              <a:off x="3293308" y="-448242"/>
              <a:ext cx="308274" cy="307777"/>
              <a:chOff x="3091456" y="2197569"/>
              <a:chExt cx="114981" cy="109098"/>
            </a:xfrm>
          </p:grpSpPr>
          <p:sp>
            <p:nvSpPr>
              <p:cNvPr id="297" name="Rectangle 296"/>
              <p:cNvSpPr/>
              <p:nvPr/>
            </p:nvSpPr>
            <p:spPr>
              <a:xfrm>
                <a:off x="3101020" y="2210179"/>
                <a:ext cx="77189" cy="8906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8" name="TextBox 297"/>
              <p:cNvSpPr txBox="1"/>
              <p:nvPr/>
            </p:nvSpPr>
            <p:spPr>
              <a:xfrm>
                <a:off x="3091456" y="2197569"/>
                <a:ext cx="114981" cy="109098"/>
              </a:xfrm>
              <a:prstGeom prst="rect">
                <a:avLst/>
              </a:prstGeom>
              <a:noFill/>
            </p:spPr>
            <p:txBody>
              <a:bodyPr wrap="square" rtlCol="0">
                <a:spAutoFit/>
              </a:bodyPr>
              <a:lstStyle/>
              <a:p>
                <a:r>
                  <a:rPr lang="en-US" sz="1400" dirty="0" smtClean="0"/>
                  <a:t>3</a:t>
                </a:r>
              </a:p>
            </p:txBody>
          </p:sp>
        </p:grpSp>
        <p:grpSp>
          <p:nvGrpSpPr>
            <p:cNvPr id="241" name="Group 240"/>
            <p:cNvGrpSpPr/>
            <p:nvPr/>
          </p:nvGrpSpPr>
          <p:grpSpPr>
            <a:xfrm>
              <a:off x="3291141" y="204814"/>
              <a:ext cx="276037" cy="307777"/>
              <a:chOff x="3644959" y="1759041"/>
              <a:chExt cx="102957" cy="109098"/>
            </a:xfrm>
          </p:grpSpPr>
          <p:sp>
            <p:nvSpPr>
              <p:cNvPr id="295" name="Rectangle 294"/>
              <p:cNvSpPr/>
              <p:nvPr/>
            </p:nvSpPr>
            <p:spPr>
              <a:xfrm>
                <a:off x="3656643" y="1771356"/>
                <a:ext cx="77189" cy="89065"/>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96" name="TextBox 295"/>
              <p:cNvSpPr txBox="1"/>
              <p:nvPr/>
            </p:nvSpPr>
            <p:spPr>
              <a:xfrm>
                <a:off x="3644959" y="1759041"/>
                <a:ext cx="102957" cy="109098"/>
              </a:xfrm>
              <a:prstGeom prst="rect">
                <a:avLst/>
              </a:prstGeom>
              <a:noFill/>
            </p:spPr>
            <p:txBody>
              <a:bodyPr wrap="none" rtlCol="0">
                <a:spAutoFit/>
              </a:bodyPr>
              <a:lstStyle/>
              <a:p>
                <a:r>
                  <a:rPr lang="en-US" sz="1400" dirty="0" smtClean="0"/>
                  <a:t>1</a:t>
                </a:r>
              </a:p>
            </p:txBody>
          </p:sp>
        </p:grpSp>
        <p:grpSp>
          <p:nvGrpSpPr>
            <p:cNvPr id="242" name="Group 241"/>
            <p:cNvGrpSpPr/>
            <p:nvPr/>
          </p:nvGrpSpPr>
          <p:grpSpPr>
            <a:xfrm>
              <a:off x="3600145" y="-456305"/>
              <a:ext cx="238171" cy="307777"/>
              <a:chOff x="4172052" y="2046462"/>
              <a:chExt cx="88833" cy="109098"/>
            </a:xfrm>
          </p:grpSpPr>
          <p:sp>
            <p:nvSpPr>
              <p:cNvPr id="293" name="Rectangle 292"/>
              <p:cNvSpPr/>
              <p:nvPr/>
            </p:nvSpPr>
            <p:spPr>
              <a:xfrm>
                <a:off x="4183696" y="2056962"/>
                <a:ext cx="77189" cy="89065"/>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4" name="TextBox 293"/>
              <p:cNvSpPr txBox="1"/>
              <p:nvPr/>
            </p:nvSpPr>
            <p:spPr>
              <a:xfrm>
                <a:off x="4172052" y="2046462"/>
                <a:ext cx="72975" cy="109098"/>
              </a:xfrm>
              <a:prstGeom prst="rect">
                <a:avLst/>
              </a:prstGeom>
              <a:noFill/>
            </p:spPr>
            <p:txBody>
              <a:bodyPr wrap="square" rtlCol="0">
                <a:spAutoFit/>
              </a:bodyPr>
              <a:lstStyle/>
              <a:p>
                <a:r>
                  <a:rPr lang="en-US" sz="1400" dirty="0" smtClean="0"/>
                  <a:t>2</a:t>
                </a:r>
              </a:p>
            </p:txBody>
          </p:sp>
        </p:grpSp>
        <p:grpSp>
          <p:nvGrpSpPr>
            <p:cNvPr id="243" name="Group 242"/>
            <p:cNvGrpSpPr/>
            <p:nvPr/>
          </p:nvGrpSpPr>
          <p:grpSpPr>
            <a:xfrm>
              <a:off x="3602566" y="-133152"/>
              <a:ext cx="308274" cy="307776"/>
              <a:chOff x="3089062" y="2199325"/>
              <a:chExt cx="114981" cy="109098"/>
            </a:xfrm>
          </p:grpSpPr>
          <p:sp>
            <p:nvSpPr>
              <p:cNvPr id="291" name="Rectangle 290"/>
              <p:cNvSpPr/>
              <p:nvPr/>
            </p:nvSpPr>
            <p:spPr>
              <a:xfrm>
                <a:off x="3101020" y="2210179"/>
                <a:ext cx="77189" cy="8906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2" name="TextBox 291"/>
              <p:cNvSpPr txBox="1"/>
              <p:nvPr/>
            </p:nvSpPr>
            <p:spPr>
              <a:xfrm>
                <a:off x="3089062" y="2199325"/>
                <a:ext cx="114981" cy="109098"/>
              </a:xfrm>
              <a:prstGeom prst="rect">
                <a:avLst/>
              </a:prstGeom>
              <a:noFill/>
            </p:spPr>
            <p:txBody>
              <a:bodyPr wrap="square" rtlCol="0">
                <a:spAutoFit/>
              </a:bodyPr>
              <a:lstStyle/>
              <a:p>
                <a:r>
                  <a:rPr lang="en-US" sz="1400" dirty="0" smtClean="0"/>
                  <a:t>3</a:t>
                </a:r>
              </a:p>
            </p:txBody>
          </p:sp>
        </p:grpSp>
        <p:grpSp>
          <p:nvGrpSpPr>
            <p:cNvPr id="244" name="Group 243"/>
            <p:cNvGrpSpPr/>
            <p:nvPr/>
          </p:nvGrpSpPr>
          <p:grpSpPr>
            <a:xfrm>
              <a:off x="3291509" y="-115421"/>
              <a:ext cx="570114" cy="307777"/>
              <a:chOff x="4947830" y="2711227"/>
              <a:chExt cx="212642" cy="109098"/>
            </a:xfrm>
          </p:grpSpPr>
          <p:sp>
            <p:nvSpPr>
              <p:cNvPr id="289" name="Rectangle 288"/>
              <p:cNvSpPr/>
              <p:nvPr/>
            </p:nvSpPr>
            <p:spPr>
              <a:xfrm>
                <a:off x="4958393" y="2721185"/>
                <a:ext cx="77189" cy="89065"/>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0" name="TextBox 289"/>
              <p:cNvSpPr txBox="1"/>
              <p:nvPr/>
            </p:nvSpPr>
            <p:spPr>
              <a:xfrm>
                <a:off x="4947830" y="2711227"/>
                <a:ext cx="212642" cy="109098"/>
              </a:xfrm>
              <a:prstGeom prst="rect">
                <a:avLst/>
              </a:prstGeom>
              <a:noFill/>
            </p:spPr>
            <p:txBody>
              <a:bodyPr wrap="square" rtlCol="0">
                <a:spAutoFit/>
              </a:bodyPr>
              <a:lstStyle/>
              <a:p>
                <a:r>
                  <a:rPr lang="en-US" sz="1400" dirty="0" smtClean="0"/>
                  <a:t>4</a:t>
                </a:r>
              </a:p>
            </p:txBody>
          </p:sp>
        </p:grpSp>
        <p:grpSp>
          <p:nvGrpSpPr>
            <p:cNvPr id="245" name="Group 244"/>
            <p:cNvGrpSpPr/>
            <p:nvPr/>
          </p:nvGrpSpPr>
          <p:grpSpPr>
            <a:xfrm>
              <a:off x="3586049" y="524394"/>
              <a:ext cx="276038" cy="307776"/>
              <a:chOff x="3643369" y="1759747"/>
              <a:chExt cx="102957" cy="109098"/>
            </a:xfrm>
          </p:grpSpPr>
          <p:sp>
            <p:nvSpPr>
              <p:cNvPr id="287" name="Rectangle 286"/>
              <p:cNvSpPr/>
              <p:nvPr/>
            </p:nvSpPr>
            <p:spPr>
              <a:xfrm>
                <a:off x="3656644" y="1771356"/>
                <a:ext cx="77189" cy="89065"/>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88" name="TextBox 287"/>
              <p:cNvSpPr txBox="1"/>
              <p:nvPr/>
            </p:nvSpPr>
            <p:spPr>
              <a:xfrm>
                <a:off x="3643369" y="1759747"/>
                <a:ext cx="102957" cy="109098"/>
              </a:xfrm>
              <a:prstGeom prst="rect">
                <a:avLst/>
              </a:prstGeom>
              <a:noFill/>
            </p:spPr>
            <p:txBody>
              <a:bodyPr wrap="none" rtlCol="0">
                <a:spAutoFit/>
              </a:bodyPr>
              <a:lstStyle/>
              <a:p>
                <a:r>
                  <a:rPr lang="en-US" sz="1400" dirty="0" smtClean="0"/>
                  <a:t>1</a:t>
                </a:r>
              </a:p>
            </p:txBody>
          </p:sp>
        </p:grpSp>
        <p:grpSp>
          <p:nvGrpSpPr>
            <p:cNvPr id="246" name="Group 245"/>
            <p:cNvGrpSpPr/>
            <p:nvPr/>
          </p:nvGrpSpPr>
          <p:grpSpPr>
            <a:xfrm>
              <a:off x="3584498" y="189511"/>
              <a:ext cx="570114" cy="307776"/>
              <a:chOff x="4941948" y="2706931"/>
              <a:chExt cx="212642" cy="109098"/>
            </a:xfrm>
          </p:grpSpPr>
          <p:sp>
            <p:nvSpPr>
              <p:cNvPr id="285" name="Rectangle 284"/>
              <p:cNvSpPr/>
              <p:nvPr/>
            </p:nvSpPr>
            <p:spPr>
              <a:xfrm>
                <a:off x="4958393" y="2721185"/>
                <a:ext cx="77189" cy="89065"/>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6" name="TextBox 285"/>
              <p:cNvSpPr txBox="1"/>
              <p:nvPr/>
            </p:nvSpPr>
            <p:spPr>
              <a:xfrm>
                <a:off x="4941948" y="2706931"/>
                <a:ext cx="212642" cy="109098"/>
              </a:xfrm>
              <a:prstGeom prst="rect">
                <a:avLst/>
              </a:prstGeom>
              <a:noFill/>
            </p:spPr>
            <p:txBody>
              <a:bodyPr wrap="square" rtlCol="0">
                <a:spAutoFit/>
              </a:bodyPr>
              <a:lstStyle/>
              <a:p>
                <a:r>
                  <a:rPr lang="en-US" sz="1400" dirty="0" smtClean="0"/>
                  <a:t>4</a:t>
                </a:r>
              </a:p>
            </p:txBody>
          </p:sp>
        </p:grpSp>
        <p:grpSp>
          <p:nvGrpSpPr>
            <p:cNvPr id="247" name="Group 246"/>
            <p:cNvGrpSpPr/>
            <p:nvPr/>
          </p:nvGrpSpPr>
          <p:grpSpPr>
            <a:xfrm>
              <a:off x="3989761" y="-463057"/>
              <a:ext cx="1229147" cy="1292031"/>
              <a:chOff x="4452545" y="1949512"/>
              <a:chExt cx="458448" cy="457988"/>
            </a:xfrm>
          </p:grpSpPr>
          <p:grpSp>
            <p:nvGrpSpPr>
              <p:cNvPr id="248" name="Group 247"/>
              <p:cNvGrpSpPr/>
              <p:nvPr/>
            </p:nvGrpSpPr>
            <p:grpSpPr>
              <a:xfrm>
                <a:off x="4452545" y="1949512"/>
                <a:ext cx="116196" cy="456134"/>
                <a:chOff x="5413130" y="2357766"/>
                <a:chExt cx="116196" cy="456134"/>
              </a:xfrm>
            </p:grpSpPr>
            <p:sp>
              <p:nvSpPr>
                <p:cNvPr id="276" name="Rectangle 275"/>
                <p:cNvSpPr/>
                <p:nvPr/>
              </p:nvSpPr>
              <p:spPr>
                <a:xfrm>
                  <a:off x="5427711" y="2715754"/>
                  <a:ext cx="77189" cy="89065"/>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7" name="Rectangle 276"/>
                <p:cNvSpPr/>
                <p:nvPr/>
              </p:nvSpPr>
              <p:spPr>
                <a:xfrm>
                  <a:off x="5427712" y="2488358"/>
                  <a:ext cx="77189" cy="89065"/>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8" name="TextBox 277"/>
                <p:cNvSpPr txBox="1"/>
                <p:nvPr/>
              </p:nvSpPr>
              <p:spPr>
                <a:xfrm>
                  <a:off x="5414463" y="2474944"/>
                  <a:ext cx="72975" cy="109098"/>
                </a:xfrm>
                <a:prstGeom prst="rect">
                  <a:avLst/>
                </a:prstGeom>
                <a:noFill/>
              </p:spPr>
              <p:txBody>
                <a:bodyPr wrap="square" rtlCol="0">
                  <a:spAutoFit/>
                </a:bodyPr>
                <a:lstStyle/>
                <a:p>
                  <a:r>
                    <a:rPr lang="en-US" sz="1400" dirty="0" smtClean="0"/>
                    <a:t>6</a:t>
                  </a:r>
                </a:p>
              </p:txBody>
            </p:sp>
            <p:grpSp>
              <p:nvGrpSpPr>
                <p:cNvPr id="279" name="Group 278"/>
                <p:cNvGrpSpPr/>
                <p:nvPr/>
              </p:nvGrpSpPr>
              <p:grpSpPr>
                <a:xfrm>
                  <a:off x="5414345" y="2593320"/>
                  <a:ext cx="114981" cy="109098"/>
                  <a:chOff x="3086196" y="2201602"/>
                  <a:chExt cx="114981" cy="109098"/>
                </a:xfrm>
              </p:grpSpPr>
              <p:sp>
                <p:nvSpPr>
                  <p:cNvPr id="283" name="Rectangle 282"/>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4" name="TextBox 283"/>
                  <p:cNvSpPr txBox="1"/>
                  <p:nvPr/>
                </p:nvSpPr>
                <p:spPr>
                  <a:xfrm>
                    <a:off x="3086196" y="2201602"/>
                    <a:ext cx="114981" cy="109098"/>
                  </a:xfrm>
                  <a:prstGeom prst="rect">
                    <a:avLst/>
                  </a:prstGeom>
                  <a:noFill/>
                </p:spPr>
                <p:txBody>
                  <a:bodyPr wrap="square" rtlCol="0">
                    <a:spAutoFit/>
                  </a:bodyPr>
                  <a:lstStyle/>
                  <a:p>
                    <a:r>
                      <a:rPr lang="en-US" sz="1400" dirty="0" smtClean="0"/>
                      <a:t>7</a:t>
                    </a:r>
                  </a:p>
                </p:txBody>
              </p:sp>
            </p:grpSp>
            <p:sp>
              <p:nvSpPr>
                <p:cNvPr id="280" name="TextBox 279"/>
                <p:cNvSpPr txBox="1"/>
                <p:nvPr/>
              </p:nvSpPr>
              <p:spPr>
                <a:xfrm>
                  <a:off x="5418488" y="2704802"/>
                  <a:ext cx="71257" cy="109098"/>
                </a:xfrm>
                <a:prstGeom prst="rect">
                  <a:avLst/>
                </a:prstGeom>
                <a:noFill/>
              </p:spPr>
              <p:txBody>
                <a:bodyPr wrap="square" rtlCol="0">
                  <a:spAutoFit/>
                </a:bodyPr>
                <a:lstStyle/>
                <a:p>
                  <a:r>
                    <a:rPr lang="en-US" sz="1400" dirty="0" smtClean="0"/>
                    <a:t>8</a:t>
                  </a:r>
                </a:p>
              </p:txBody>
            </p:sp>
            <p:sp>
              <p:nvSpPr>
                <p:cNvPr id="281" name="Rectangle 280"/>
                <p:cNvSpPr/>
                <p:nvPr/>
              </p:nvSpPr>
              <p:spPr>
                <a:xfrm>
                  <a:off x="5427712" y="2372581"/>
                  <a:ext cx="77189" cy="89065"/>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82" name="TextBox 281"/>
                <p:cNvSpPr txBox="1"/>
                <p:nvPr/>
              </p:nvSpPr>
              <p:spPr>
                <a:xfrm>
                  <a:off x="5413130" y="2357766"/>
                  <a:ext cx="102957" cy="109098"/>
                </a:xfrm>
                <a:prstGeom prst="rect">
                  <a:avLst/>
                </a:prstGeom>
                <a:noFill/>
                <a:ln>
                  <a:noFill/>
                </a:ln>
              </p:spPr>
              <p:txBody>
                <a:bodyPr wrap="none" rtlCol="0">
                  <a:spAutoFit/>
                </a:bodyPr>
                <a:lstStyle/>
                <a:p>
                  <a:r>
                    <a:rPr lang="en-US" sz="1400" dirty="0" smtClean="0"/>
                    <a:t>5</a:t>
                  </a:r>
                </a:p>
              </p:txBody>
            </p:sp>
          </p:grpSp>
          <p:sp>
            <p:nvSpPr>
              <p:cNvPr id="249" name="Rectangle 248"/>
              <p:cNvSpPr/>
              <p:nvPr/>
            </p:nvSpPr>
            <p:spPr>
              <a:xfrm>
                <a:off x="4584193" y="1965053"/>
                <a:ext cx="77189" cy="89065"/>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0" name="Rectangle 249"/>
              <p:cNvSpPr/>
              <p:nvPr/>
            </p:nvSpPr>
            <p:spPr>
              <a:xfrm>
                <a:off x="4583565" y="2195418"/>
                <a:ext cx="77189" cy="89065"/>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1" name="TextBox 250"/>
              <p:cNvSpPr txBox="1"/>
              <p:nvPr/>
            </p:nvSpPr>
            <p:spPr>
              <a:xfrm>
                <a:off x="4569023" y="2182608"/>
                <a:ext cx="72975" cy="109098"/>
              </a:xfrm>
              <a:prstGeom prst="rect">
                <a:avLst/>
              </a:prstGeom>
              <a:noFill/>
            </p:spPr>
            <p:txBody>
              <a:bodyPr wrap="square" rtlCol="0">
                <a:spAutoFit/>
              </a:bodyPr>
              <a:lstStyle/>
              <a:p>
                <a:r>
                  <a:rPr lang="en-US" sz="1400" dirty="0" smtClean="0"/>
                  <a:t>6</a:t>
                </a:r>
              </a:p>
            </p:txBody>
          </p:sp>
          <p:grpSp>
            <p:nvGrpSpPr>
              <p:cNvPr id="252" name="Group 251"/>
              <p:cNvGrpSpPr/>
              <p:nvPr/>
            </p:nvGrpSpPr>
            <p:grpSpPr>
              <a:xfrm>
                <a:off x="4571647" y="2297270"/>
                <a:ext cx="114981" cy="109098"/>
                <a:chOff x="3087405" y="2199131"/>
                <a:chExt cx="114981" cy="109098"/>
              </a:xfrm>
            </p:grpSpPr>
            <p:sp>
              <p:nvSpPr>
                <p:cNvPr id="274" name="Rectangle 273"/>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5" name="TextBox 274"/>
                <p:cNvSpPr txBox="1"/>
                <p:nvPr/>
              </p:nvSpPr>
              <p:spPr>
                <a:xfrm>
                  <a:off x="3087405" y="2199131"/>
                  <a:ext cx="114981" cy="109098"/>
                </a:xfrm>
                <a:prstGeom prst="rect">
                  <a:avLst/>
                </a:prstGeom>
                <a:noFill/>
              </p:spPr>
              <p:txBody>
                <a:bodyPr wrap="square" rtlCol="0">
                  <a:spAutoFit/>
                </a:bodyPr>
                <a:lstStyle/>
                <a:p>
                  <a:r>
                    <a:rPr lang="en-US" sz="1400" dirty="0" smtClean="0"/>
                    <a:t>7</a:t>
                  </a:r>
                </a:p>
              </p:txBody>
            </p:sp>
          </p:grpSp>
          <p:sp>
            <p:nvSpPr>
              <p:cNvPr id="253" name="TextBox 252"/>
              <p:cNvSpPr txBox="1"/>
              <p:nvPr/>
            </p:nvSpPr>
            <p:spPr>
              <a:xfrm>
                <a:off x="4568227" y="1951353"/>
                <a:ext cx="71257" cy="109098"/>
              </a:xfrm>
              <a:prstGeom prst="rect">
                <a:avLst/>
              </a:prstGeom>
              <a:noFill/>
            </p:spPr>
            <p:txBody>
              <a:bodyPr wrap="square" rtlCol="0">
                <a:spAutoFit/>
              </a:bodyPr>
              <a:lstStyle/>
              <a:p>
                <a:r>
                  <a:rPr lang="en-US" sz="1400" dirty="0" smtClean="0"/>
                  <a:t>8</a:t>
                </a:r>
              </a:p>
            </p:txBody>
          </p:sp>
          <p:sp>
            <p:nvSpPr>
              <p:cNvPr id="254" name="Rectangle 253"/>
              <p:cNvSpPr/>
              <p:nvPr/>
            </p:nvSpPr>
            <p:spPr>
              <a:xfrm>
                <a:off x="4586333" y="2080202"/>
                <a:ext cx="77189" cy="89065"/>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5" name="TextBox 254"/>
              <p:cNvSpPr txBox="1"/>
              <p:nvPr/>
            </p:nvSpPr>
            <p:spPr>
              <a:xfrm>
                <a:off x="4572588" y="2068404"/>
                <a:ext cx="102957" cy="109098"/>
              </a:xfrm>
              <a:prstGeom prst="rect">
                <a:avLst/>
              </a:prstGeom>
              <a:noFill/>
              <a:ln>
                <a:noFill/>
              </a:ln>
            </p:spPr>
            <p:txBody>
              <a:bodyPr wrap="none" rtlCol="0">
                <a:spAutoFit/>
              </a:bodyPr>
              <a:lstStyle/>
              <a:p>
                <a:r>
                  <a:rPr lang="en-US" sz="1400" dirty="0" smtClean="0"/>
                  <a:t>5</a:t>
                </a:r>
              </a:p>
            </p:txBody>
          </p:sp>
          <p:sp>
            <p:nvSpPr>
              <p:cNvPr id="256" name="Rectangle 255"/>
              <p:cNvSpPr/>
              <p:nvPr/>
            </p:nvSpPr>
            <p:spPr>
              <a:xfrm>
                <a:off x="4694781" y="2193643"/>
                <a:ext cx="77189" cy="89065"/>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7" name="Rectangle 256"/>
              <p:cNvSpPr/>
              <p:nvPr/>
            </p:nvSpPr>
            <p:spPr>
              <a:xfrm>
                <a:off x="4803635" y="2307742"/>
                <a:ext cx="77189" cy="89065"/>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8" name="Rectangle 257"/>
              <p:cNvSpPr/>
              <p:nvPr/>
            </p:nvSpPr>
            <p:spPr>
              <a:xfrm>
                <a:off x="4694781" y="2310068"/>
                <a:ext cx="77189" cy="89065"/>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9" name="Rectangle 258"/>
              <p:cNvSpPr/>
              <p:nvPr/>
            </p:nvSpPr>
            <p:spPr>
              <a:xfrm>
                <a:off x="4694781" y="2079244"/>
                <a:ext cx="77189" cy="89065"/>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0" name="Rectangle 259"/>
              <p:cNvSpPr/>
              <p:nvPr/>
            </p:nvSpPr>
            <p:spPr>
              <a:xfrm>
                <a:off x="4803635" y="2193471"/>
                <a:ext cx="77189" cy="89065"/>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1" name="Rectangle 260"/>
              <p:cNvSpPr/>
              <p:nvPr/>
            </p:nvSpPr>
            <p:spPr>
              <a:xfrm>
                <a:off x="4807786" y="1964326"/>
                <a:ext cx="77189" cy="89065"/>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2" name="TextBox 261"/>
              <p:cNvSpPr txBox="1"/>
              <p:nvPr/>
            </p:nvSpPr>
            <p:spPr>
              <a:xfrm>
                <a:off x="4796012" y="1951905"/>
                <a:ext cx="114981" cy="109098"/>
              </a:xfrm>
              <a:prstGeom prst="rect">
                <a:avLst/>
              </a:prstGeom>
              <a:noFill/>
            </p:spPr>
            <p:txBody>
              <a:bodyPr wrap="square" rtlCol="0">
                <a:spAutoFit/>
              </a:bodyPr>
              <a:lstStyle/>
              <a:p>
                <a:r>
                  <a:rPr lang="en-US" sz="1400" dirty="0" smtClean="0"/>
                  <a:t>6</a:t>
                </a:r>
              </a:p>
            </p:txBody>
          </p:sp>
          <p:grpSp>
            <p:nvGrpSpPr>
              <p:cNvPr id="263" name="Group 262"/>
              <p:cNvGrpSpPr/>
              <p:nvPr/>
            </p:nvGrpSpPr>
            <p:grpSpPr>
              <a:xfrm>
                <a:off x="4683575" y="1951048"/>
                <a:ext cx="114981" cy="109098"/>
                <a:chOff x="3086257" y="2193272"/>
                <a:chExt cx="114981" cy="109098"/>
              </a:xfrm>
            </p:grpSpPr>
            <p:sp>
              <p:nvSpPr>
                <p:cNvPr id="272" name="Rectangle 271"/>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3" name="TextBox 272"/>
                <p:cNvSpPr txBox="1"/>
                <p:nvPr/>
              </p:nvSpPr>
              <p:spPr>
                <a:xfrm>
                  <a:off x="3086257" y="2193272"/>
                  <a:ext cx="114981" cy="109098"/>
                </a:xfrm>
                <a:prstGeom prst="rect">
                  <a:avLst/>
                </a:prstGeom>
                <a:noFill/>
              </p:spPr>
              <p:txBody>
                <a:bodyPr wrap="square" rtlCol="0">
                  <a:spAutoFit/>
                </a:bodyPr>
                <a:lstStyle/>
                <a:p>
                  <a:r>
                    <a:rPr lang="en-US" sz="1400" dirty="0" smtClean="0"/>
                    <a:t>7</a:t>
                  </a:r>
                </a:p>
              </p:txBody>
            </p:sp>
          </p:grpSp>
          <p:sp>
            <p:nvSpPr>
              <p:cNvPr id="264" name="TextBox 263"/>
              <p:cNvSpPr txBox="1"/>
              <p:nvPr/>
            </p:nvSpPr>
            <p:spPr>
              <a:xfrm>
                <a:off x="4682267" y="2180754"/>
                <a:ext cx="102957" cy="109098"/>
              </a:xfrm>
              <a:prstGeom prst="rect">
                <a:avLst/>
              </a:prstGeom>
              <a:noFill/>
              <a:ln>
                <a:noFill/>
              </a:ln>
            </p:spPr>
            <p:txBody>
              <a:bodyPr wrap="none" rtlCol="0">
                <a:spAutoFit/>
              </a:bodyPr>
              <a:lstStyle/>
              <a:p>
                <a:r>
                  <a:rPr lang="en-US" sz="1400" dirty="0" smtClean="0"/>
                  <a:t>5</a:t>
                </a:r>
              </a:p>
            </p:txBody>
          </p:sp>
          <p:sp>
            <p:nvSpPr>
              <p:cNvPr id="265" name="TextBox 264"/>
              <p:cNvSpPr txBox="1"/>
              <p:nvPr/>
            </p:nvSpPr>
            <p:spPr>
              <a:xfrm>
                <a:off x="4792986" y="2296259"/>
                <a:ext cx="102957" cy="109098"/>
              </a:xfrm>
              <a:prstGeom prst="rect">
                <a:avLst/>
              </a:prstGeom>
              <a:noFill/>
              <a:ln>
                <a:noFill/>
              </a:ln>
            </p:spPr>
            <p:txBody>
              <a:bodyPr wrap="none" rtlCol="0">
                <a:spAutoFit/>
              </a:bodyPr>
              <a:lstStyle/>
              <a:p>
                <a:r>
                  <a:rPr lang="en-US" sz="1400" dirty="0" smtClean="0"/>
                  <a:t>5</a:t>
                </a:r>
              </a:p>
            </p:txBody>
          </p:sp>
          <p:sp>
            <p:nvSpPr>
              <p:cNvPr id="266" name="TextBox 265"/>
              <p:cNvSpPr txBox="1"/>
              <p:nvPr/>
            </p:nvSpPr>
            <p:spPr>
              <a:xfrm>
                <a:off x="4684463" y="2065710"/>
                <a:ext cx="71257" cy="109098"/>
              </a:xfrm>
              <a:prstGeom prst="rect">
                <a:avLst/>
              </a:prstGeom>
              <a:noFill/>
            </p:spPr>
            <p:txBody>
              <a:bodyPr wrap="square" rtlCol="0">
                <a:spAutoFit/>
              </a:bodyPr>
              <a:lstStyle/>
              <a:p>
                <a:r>
                  <a:rPr lang="en-US" sz="1400" dirty="0" smtClean="0"/>
                  <a:t>8</a:t>
                </a:r>
              </a:p>
            </p:txBody>
          </p:sp>
          <p:sp>
            <p:nvSpPr>
              <p:cNvPr id="267" name="TextBox 266"/>
              <p:cNvSpPr txBox="1"/>
              <p:nvPr/>
            </p:nvSpPr>
            <p:spPr>
              <a:xfrm>
                <a:off x="4792925" y="2182413"/>
                <a:ext cx="71257" cy="109098"/>
              </a:xfrm>
              <a:prstGeom prst="rect">
                <a:avLst/>
              </a:prstGeom>
              <a:noFill/>
            </p:spPr>
            <p:txBody>
              <a:bodyPr wrap="square" rtlCol="0">
                <a:spAutoFit/>
              </a:bodyPr>
              <a:lstStyle/>
              <a:p>
                <a:r>
                  <a:rPr lang="en-US" sz="1400" dirty="0" smtClean="0"/>
                  <a:t>8</a:t>
                </a:r>
              </a:p>
            </p:txBody>
          </p:sp>
          <p:sp>
            <p:nvSpPr>
              <p:cNvPr id="268" name="TextBox 267"/>
              <p:cNvSpPr txBox="1"/>
              <p:nvPr/>
            </p:nvSpPr>
            <p:spPr>
              <a:xfrm>
                <a:off x="4682508" y="2298402"/>
                <a:ext cx="72975" cy="109098"/>
              </a:xfrm>
              <a:prstGeom prst="rect">
                <a:avLst/>
              </a:prstGeom>
              <a:noFill/>
            </p:spPr>
            <p:txBody>
              <a:bodyPr wrap="square" rtlCol="0">
                <a:spAutoFit/>
              </a:bodyPr>
              <a:lstStyle/>
              <a:p>
                <a:r>
                  <a:rPr lang="en-US" sz="1400" dirty="0" smtClean="0"/>
                  <a:t>6</a:t>
                </a:r>
              </a:p>
            </p:txBody>
          </p:sp>
          <p:grpSp>
            <p:nvGrpSpPr>
              <p:cNvPr id="269" name="Group 268"/>
              <p:cNvGrpSpPr/>
              <p:nvPr/>
            </p:nvGrpSpPr>
            <p:grpSpPr>
              <a:xfrm>
                <a:off x="4796012" y="2066034"/>
                <a:ext cx="114981" cy="109098"/>
                <a:chOff x="3089246" y="2198423"/>
                <a:chExt cx="114981" cy="109098"/>
              </a:xfrm>
            </p:grpSpPr>
            <p:sp>
              <p:nvSpPr>
                <p:cNvPr id="270" name="Rectangle 269"/>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1" name="TextBox 270"/>
                <p:cNvSpPr txBox="1"/>
                <p:nvPr/>
              </p:nvSpPr>
              <p:spPr>
                <a:xfrm>
                  <a:off x="3089246" y="2198423"/>
                  <a:ext cx="114981" cy="109098"/>
                </a:xfrm>
                <a:prstGeom prst="rect">
                  <a:avLst/>
                </a:prstGeom>
                <a:noFill/>
              </p:spPr>
              <p:txBody>
                <a:bodyPr wrap="square" rtlCol="0">
                  <a:spAutoFit/>
                </a:bodyPr>
                <a:lstStyle/>
                <a:p>
                  <a:r>
                    <a:rPr lang="en-US" sz="1400" dirty="0" smtClean="0"/>
                    <a:t>7</a:t>
                  </a:r>
                </a:p>
              </p:txBody>
            </p:sp>
          </p:grpSp>
        </p:grpSp>
      </p:grpSp>
      <p:grpSp>
        <p:nvGrpSpPr>
          <p:cNvPr id="313" name="Group 312"/>
          <p:cNvGrpSpPr/>
          <p:nvPr/>
        </p:nvGrpSpPr>
        <p:grpSpPr>
          <a:xfrm>
            <a:off x="9079561" y="3948399"/>
            <a:ext cx="350982" cy="86924"/>
            <a:chOff x="4155673" y="2096889"/>
            <a:chExt cx="259829" cy="54200"/>
          </a:xfrm>
        </p:grpSpPr>
        <p:sp>
          <p:nvSpPr>
            <p:cNvPr id="314" name="Oval 313"/>
            <p:cNvSpPr/>
            <p:nvPr/>
          </p:nvSpPr>
          <p:spPr>
            <a:xfrm>
              <a:off x="4155673" y="2097204"/>
              <a:ext cx="53578" cy="5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4261623" y="2097204"/>
              <a:ext cx="53578" cy="5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4361924" y="2096889"/>
              <a:ext cx="53578" cy="5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7" name="Left Brace 316"/>
          <p:cNvSpPr/>
          <p:nvPr/>
        </p:nvSpPr>
        <p:spPr>
          <a:xfrm rot="5400000">
            <a:off x="7043861" y="2643290"/>
            <a:ext cx="96014" cy="1151053"/>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23" name="Group 322"/>
          <p:cNvGrpSpPr/>
          <p:nvPr/>
        </p:nvGrpSpPr>
        <p:grpSpPr>
          <a:xfrm>
            <a:off x="10299048" y="3467875"/>
            <a:ext cx="280589" cy="1020825"/>
            <a:chOff x="6859915" y="1346125"/>
            <a:chExt cx="174099" cy="734848"/>
          </a:xfrm>
        </p:grpSpPr>
        <p:sp>
          <p:nvSpPr>
            <p:cNvPr id="324" name="Rectangle 323"/>
            <p:cNvSpPr/>
            <p:nvPr/>
          </p:nvSpPr>
          <p:spPr>
            <a:xfrm>
              <a:off x="6882219" y="1392867"/>
              <a:ext cx="133545" cy="143103"/>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6883046" y="1559715"/>
              <a:ext cx="133545" cy="143103"/>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6883780" y="1725519"/>
              <a:ext cx="133545" cy="143103"/>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a:off x="6884607" y="1892367"/>
              <a:ext cx="133545" cy="143103"/>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TextBox 327"/>
            <p:cNvSpPr txBox="1"/>
            <p:nvPr/>
          </p:nvSpPr>
          <p:spPr>
            <a:xfrm>
              <a:off x="6859915" y="1346125"/>
              <a:ext cx="163318" cy="221555"/>
            </a:xfrm>
            <a:prstGeom prst="rect">
              <a:avLst/>
            </a:prstGeom>
            <a:noFill/>
          </p:spPr>
          <p:txBody>
            <a:bodyPr wrap="none" rtlCol="0">
              <a:spAutoFit/>
            </a:bodyPr>
            <a:lstStyle/>
            <a:p>
              <a:r>
                <a:rPr lang="en-US" sz="1400" dirty="0" smtClean="0"/>
                <a:t>x</a:t>
              </a:r>
              <a:endParaRPr lang="en-US" sz="1400" dirty="0"/>
            </a:p>
          </p:txBody>
        </p:sp>
        <p:sp>
          <p:nvSpPr>
            <p:cNvPr id="329" name="TextBox 328"/>
            <p:cNvSpPr txBox="1"/>
            <p:nvPr/>
          </p:nvSpPr>
          <p:spPr>
            <a:xfrm>
              <a:off x="6868707" y="1507896"/>
              <a:ext cx="165307" cy="221555"/>
            </a:xfrm>
            <a:prstGeom prst="rect">
              <a:avLst/>
            </a:prstGeom>
            <a:noFill/>
          </p:spPr>
          <p:txBody>
            <a:bodyPr wrap="none" rtlCol="0">
              <a:spAutoFit/>
            </a:bodyPr>
            <a:lstStyle/>
            <a:p>
              <a:r>
                <a:rPr lang="en-US" sz="1400" dirty="0"/>
                <a:t>y</a:t>
              </a:r>
              <a:endParaRPr lang="en-US" sz="1200" dirty="0" smtClean="0"/>
            </a:p>
          </p:txBody>
        </p:sp>
        <p:sp>
          <p:nvSpPr>
            <p:cNvPr id="330" name="TextBox 329"/>
            <p:cNvSpPr txBox="1"/>
            <p:nvPr/>
          </p:nvSpPr>
          <p:spPr>
            <a:xfrm>
              <a:off x="6866153" y="1676219"/>
              <a:ext cx="158344" cy="221555"/>
            </a:xfrm>
            <a:prstGeom prst="rect">
              <a:avLst/>
            </a:prstGeom>
            <a:noFill/>
          </p:spPr>
          <p:txBody>
            <a:bodyPr wrap="none" rtlCol="0">
              <a:spAutoFit/>
            </a:bodyPr>
            <a:lstStyle/>
            <a:p>
              <a:r>
                <a:rPr lang="en-US" sz="1400" dirty="0" smtClean="0"/>
                <a:t>z</a:t>
              </a:r>
              <a:endParaRPr lang="en-US" sz="1400" dirty="0"/>
            </a:p>
          </p:txBody>
        </p:sp>
        <p:sp>
          <p:nvSpPr>
            <p:cNvPr id="331" name="TextBox 330"/>
            <p:cNvSpPr txBox="1"/>
            <p:nvPr/>
          </p:nvSpPr>
          <p:spPr>
            <a:xfrm>
              <a:off x="6871170" y="1859418"/>
              <a:ext cx="148398" cy="221555"/>
            </a:xfrm>
            <a:prstGeom prst="rect">
              <a:avLst/>
            </a:prstGeom>
            <a:noFill/>
          </p:spPr>
          <p:txBody>
            <a:bodyPr wrap="none" rtlCol="0">
              <a:spAutoFit/>
            </a:bodyPr>
            <a:lstStyle/>
            <a:p>
              <a:r>
                <a:rPr lang="en-US" sz="1400" dirty="0" smtClean="0"/>
                <a:t>f</a:t>
              </a:r>
              <a:endParaRPr lang="en-US" sz="1400" dirty="0"/>
            </a:p>
          </p:txBody>
        </p:sp>
      </p:grpSp>
      <p:sp>
        <p:nvSpPr>
          <p:cNvPr id="332" name="Double Bracket 331"/>
          <p:cNvSpPr/>
          <p:nvPr/>
        </p:nvSpPr>
        <p:spPr>
          <a:xfrm>
            <a:off x="6268364" y="3367707"/>
            <a:ext cx="3225101" cy="122861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3" name="Left Brace 332"/>
          <p:cNvSpPr/>
          <p:nvPr/>
        </p:nvSpPr>
        <p:spPr>
          <a:xfrm rot="5400000">
            <a:off x="8377184" y="2648785"/>
            <a:ext cx="81795" cy="112584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TextBox 333"/>
          <p:cNvSpPr txBox="1"/>
          <p:nvPr/>
        </p:nvSpPr>
        <p:spPr>
          <a:xfrm>
            <a:off x="9656328" y="4389781"/>
            <a:ext cx="314510" cy="707886"/>
          </a:xfrm>
          <a:prstGeom prst="rect">
            <a:avLst/>
          </a:prstGeom>
          <a:noFill/>
        </p:spPr>
        <p:txBody>
          <a:bodyPr wrap="none" rtlCol="0">
            <a:spAutoFit/>
          </a:bodyPr>
          <a:lstStyle/>
          <a:p>
            <a:r>
              <a:rPr lang="en-US" sz="4000" dirty="0" smtClean="0"/>
              <a:t>.</a:t>
            </a:r>
            <a:endParaRPr lang="en-US" sz="4000" dirty="0"/>
          </a:p>
        </p:txBody>
      </p:sp>
      <p:cxnSp>
        <p:nvCxnSpPr>
          <p:cNvPr id="194" name="Curved Connector 193"/>
          <p:cNvCxnSpPr>
            <a:stCxn id="14" idx="0"/>
            <a:endCxn id="317" idx="1"/>
          </p:cNvCxnSpPr>
          <p:nvPr/>
        </p:nvCxnSpPr>
        <p:spPr>
          <a:xfrm rot="5400000" flipH="1" flipV="1">
            <a:off x="4378183" y="471364"/>
            <a:ext cx="14239" cy="5413132"/>
          </a:xfrm>
          <a:prstGeom prst="curvedConnector3">
            <a:avLst>
              <a:gd name="adj1" fmla="val 228378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urved Connector 197"/>
          <p:cNvCxnSpPr>
            <a:stCxn id="23" idx="0"/>
            <a:endCxn id="333" idx="1"/>
          </p:cNvCxnSpPr>
          <p:nvPr/>
        </p:nvCxnSpPr>
        <p:spPr>
          <a:xfrm rot="5400000" flipH="1" flipV="1">
            <a:off x="5262095" y="32460"/>
            <a:ext cx="17634" cy="6294337"/>
          </a:xfrm>
          <a:prstGeom prst="curvedConnector3">
            <a:avLst>
              <a:gd name="adj1" fmla="val 13545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5" name="Picture 334"/>
          <p:cNvPicPr>
            <a:picLocks noChangeAspect="1"/>
          </p:cNvPicPr>
          <p:nvPr>
            <p:custDataLst>
              <p:tags r:id="rId11"/>
            </p:custDataLst>
          </p:nvPr>
        </p:nvPicPr>
        <p:blipFill>
          <a:blip r:embed="rId21" cstate="print">
            <a:extLst>
              <a:ext uri="{28A0092B-C50C-407E-A947-70E740481C1C}">
                <a14:useLocalDpi xmlns:a14="http://schemas.microsoft.com/office/drawing/2010/main" val="0"/>
              </a:ext>
            </a:extLst>
          </a:blip>
          <a:stretch>
            <a:fillRect/>
          </a:stretch>
        </p:blipFill>
        <p:spPr>
          <a:xfrm>
            <a:off x="6032982" y="3572634"/>
            <a:ext cx="165573" cy="691266"/>
          </a:xfrm>
          <a:prstGeom prst="rect">
            <a:avLst/>
          </a:prstGeom>
        </p:spPr>
      </p:pic>
      <p:pic>
        <p:nvPicPr>
          <p:cNvPr id="336" name="Picture 335"/>
          <p:cNvPicPr>
            <a:picLocks noChangeAspect="1"/>
          </p:cNvPicPr>
          <p:nvPr>
            <p:custDataLst>
              <p:tags r:id="rId12"/>
            </p:custDataLst>
          </p:nvPr>
        </p:nvPicPr>
        <p:blipFill>
          <a:blip r:embed="rId21" cstate="print">
            <a:extLst>
              <a:ext uri="{28A0092B-C50C-407E-A947-70E740481C1C}">
                <a14:useLocalDpi xmlns:a14="http://schemas.microsoft.com/office/drawing/2010/main" val="0"/>
              </a:ext>
            </a:extLst>
          </a:blip>
          <a:stretch>
            <a:fillRect/>
          </a:stretch>
        </p:blipFill>
        <p:spPr>
          <a:xfrm>
            <a:off x="10688646" y="3620036"/>
            <a:ext cx="165573" cy="691266"/>
          </a:xfrm>
          <a:prstGeom prst="rect">
            <a:avLst/>
          </a:prstGeom>
        </p:spPr>
      </p:pic>
      <p:sp>
        <p:nvSpPr>
          <p:cNvPr id="337" name="TextBox 336"/>
          <p:cNvSpPr txBox="1"/>
          <p:nvPr/>
        </p:nvSpPr>
        <p:spPr>
          <a:xfrm>
            <a:off x="10801143" y="3489958"/>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sp>
        <p:nvSpPr>
          <p:cNvPr id="338" name="TextBox 337"/>
          <p:cNvSpPr txBox="1"/>
          <p:nvPr/>
        </p:nvSpPr>
        <p:spPr>
          <a:xfrm>
            <a:off x="10827681" y="4141570"/>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pic>
        <p:nvPicPr>
          <p:cNvPr id="339" name="Picture 338"/>
          <p:cNvPicPr>
            <a:picLocks noChangeAspect="1"/>
          </p:cNvPicPr>
          <p:nvPr>
            <p:custDataLst>
              <p:tags r:id="rId13"/>
            </p:custDataLst>
          </p:nvPr>
        </p:nvPicPr>
        <p:blipFill>
          <a:blip r:embed="rId20" cstate="print">
            <a:extLst>
              <a:ext uri="{28A0092B-C50C-407E-A947-70E740481C1C}">
                <a14:useLocalDpi xmlns:a14="http://schemas.microsoft.com/office/drawing/2010/main" val="0"/>
              </a:ext>
            </a:extLst>
          </a:blip>
          <a:stretch>
            <a:fillRect/>
          </a:stretch>
        </p:blipFill>
        <p:spPr>
          <a:xfrm>
            <a:off x="10042728" y="3991099"/>
            <a:ext cx="156972" cy="10668"/>
          </a:xfrm>
          <a:prstGeom prst="rect">
            <a:avLst/>
          </a:prstGeom>
        </p:spPr>
      </p:pic>
      <p:sp>
        <p:nvSpPr>
          <p:cNvPr id="320" name="Curved Down Arrow 319"/>
          <p:cNvSpPr/>
          <p:nvPr/>
        </p:nvSpPr>
        <p:spPr>
          <a:xfrm>
            <a:off x="4550928" y="1745659"/>
            <a:ext cx="1711470" cy="55319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1" name="TextBox 320"/>
          <p:cNvSpPr txBox="1"/>
          <p:nvPr/>
        </p:nvSpPr>
        <p:spPr>
          <a:xfrm>
            <a:off x="4212247" y="1229082"/>
            <a:ext cx="3186786" cy="523220"/>
          </a:xfrm>
          <a:prstGeom prst="rect">
            <a:avLst/>
          </a:prstGeom>
          <a:noFill/>
        </p:spPr>
        <p:txBody>
          <a:bodyPr wrap="square" rtlCol="0">
            <a:spAutoFit/>
          </a:bodyPr>
          <a:lstStyle/>
          <a:p>
            <a:r>
              <a:rPr lang="en-US" sz="2800" dirty="0" smtClean="0"/>
              <a:t>Problem lifting</a:t>
            </a:r>
            <a:endParaRPr lang="en-US" sz="2800" dirty="0"/>
          </a:p>
        </p:txBody>
      </p:sp>
    </p:spTree>
    <p:extLst>
      <p:ext uri="{BB962C8B-B14F-4D97-AF65-F5344CB8AC3E}">
        <p14:creationId xmlns:p14="http://schemas.microsoft.com/office/powerpoint/2010/main" val="3919413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Problem Lifting</a:t>
            </a:r>
            <a:endParaRPr lang="en-US" dirty="0"/>
          </a:p>
        </p:txBody>
      </p:sp>
      <p:sp>
        <p:nvSpPr>
          <p:cNvPr id="4" name="Oval 3"/>
          <p:cNvSpPr/>
          <p:nvPr/>
        </p:nvSpPr>
        <p:spPr>
          <a:xfrm>
            <a:off x="483220" y="1688323"/>
            <a:ext cx="4636267" cy="4086555"/>
          </a:xfrm>
          <a:prstGeom prst="ellipse">
            <a:avLst/>
          </a:prstGeom>
          <a:solidFill>
            <a:srgbClr val="CAED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138520" y="1745660"/>
            <a:ext cx="1508746" cy="707886"/>
          </a:xfrm>
          <a:prstGeom prst="rect">
            <a:avLst/>
          </a:prstGeom>
          <a:noFill/>
        </p:spPr>
        <p:txBody>
          <a:bodyPr wrap="none" rtlCol="0">
            <a:spAutoFit/>
          </a:bodyPr>
          <a:lstStyle/>
          <a:p>
            <a:r>
              <a:rPr lang="en-US" sz="4000" dirty="0" smtClean="0"/>
              <a:t>LASSO</a:t>
            </a:r>
            <a:endParaRPr lang="en-US" sz="4000" dirty="0"/>
          </a:p>
        </p:txBody>
      </p:sp>
      <p:pic>
        <p:nvPicPr>
          <p:cNvPr id="28" name="Picture 27"/>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1090610" y="2510113"/>
            <a:ext cx="3016184" cy="362761"/>
          </a:xfrm>
          <a:prstGeom prst="rect">
            <a:avLst/>
          </a:prstGeom>
        </p:spPr>
      </p:pic>
      <p:sp>
        <p:nvSpPr>
          <p:cNvPr id="7" name="Rectangle 6"/>
          <p:cNvSpPr/>
          <p:nvPr/>
        </p:nvSpPr>
        <p:spPr>
          <a:xfrm>
            <a:off x="1559254" y="4142030"/>
            <a:ext cx="247165" cy="246029"/>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1559036" y="3522608"/>
            <a:ext cx="247162" cy="246027"/>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TextBox 8"/>
          <p:cNvSpPr txBox="1"/>
          <p:nvPr/>
        </p:nvSpPr>
        <p:spPr>
          <a:xfrm>
            <a:off x="1550775" y="3506418"/>
            <a:ext cx="233668" cy="307776"/>
          </a:xfrm>
          <a:prstGeom prst="rect">
            <a:avLst/>
          </a:prstGeom>
          <a:noFill/>
        </p:spPr>
        <p:txBody>
          <a:bodyPr wrap="square" rtlCol="0">
            <a:spAutoFit/>
          </a:bodyPr>
          <a:lstStyle/>
          <a:p>
            <a:r>
              <a:rPr lang="en-US" sz="1400" dirty="0" smtClean="0"/>
              <a:t>2</a:t>
            </a:r>
          </a:p>
        </p:txBody>
      </p:sp>
      <p:sp>
        <p:nvSpPr>
          <p:cNvPr id="10" name="Rectangle 9"/>
          <p:cNvSpPr/>
          <p:nvPr/>
        </p:nvSpPr>
        <p:spPr>
          <a:xfrm>
            <a:off x="1563929" y="3836239"/>
            <a:ext cx="247165" cy="246027"/>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TextBox 10"/>
          <p:cNvSpPr txBox="1"/>
          <p:nvPr/>
        </p:nvSpPr>
        <p:spPr>
          <a:xfrm>
            <a:off x="1549443" y="3818538"/>
            <a:ext cx="368178" cy="307776"/>
          </a:xfrm>
          <a:prstGeom prst="rect">
            <a:avLst/>
          </a:prstGeom>
          <a:noFill/>
        </p:spPr>
        <p:txBody>
          <a:bodyPr wrap="square" rtlCol="0">
            <a:spAutoFit/>
          </a:bodyPr>
          <a:lstStyle/>
          <a:p>
            <a:r>
              <a:rPr lang="en-US" sz="1400" dirty="0" smtClean="0"/>
              <a:t>3</a:t>
            </a:r>
          </a:p>
        </p:txBody>
      </p:sp>
      <p:sp>
        <p:nvSpPr>
          <p:cNvPr id="12" name="TextBox 11"/>
          <p:cNvSpPr txBox="1"/>
          <p:nvPr/>
        </p:nvSpPr>
        <p:spPr>
          <a:xfrm>
            <a:off x="1552222" y="4122905"/>
            <a:ext cx="228170" cy="307778"/>
          </a:xfrm>
          <a:prstGeom prst="rect">
            <a:avLst/>
          </a:prstGeom>
          <a:noFill/>
        </p:spPr>
        <p:txBody>
          <a:bodyPr wrap="square" rtlCol="0">
            <a:spAutoFit/>
          </a:bodyPr>
          <a:lstStyle/>
          <a:p>
            <a:r>
              <a:rPr lang="en-US" sz="1400" dirty="0" smtClean="0"/>
              <a:t>4</a:t>
            </a:r>
          </a:p>
        </p:txBody>
      </p:sp>
      <p:sp>
        <p:nvSpPr>
          <p:cNvPr id="13" name="Rectangle 12"/>
          <p:cNvSpPr/>
          <p:nvPr/>
        </p:nvSpPr>
        <p:spPr>
          <a:xfrm>
            <a:off x="1559160" y="3202825"/>
            <a:ext cx="247163" cy="246028"/>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TextBox 13"/>
          <p:cNvSpPr txBox="1"/>
          <p:nvPr/>
        </p:nvSpPr>
        <p:spPr>
          <a:xfrm>
            <a:off x="1540716" y="3185049"/>
            <a:ext cx="276039" cy="307778"/>
          </a:xfrm>
          <a:prstGeom prst="rect">
            <a:avLst/>
          </a:prstGeom>
          <a:noFill/>
        </p:spPr>
        <p:txBody>
          <a:bodyPr wrap="none" rtlCol="0">
            <a:spAutoFit/>
          </a:bodyPr>
          <a:lstStyle/>
          <a:p>
            <a:r>
              <a:rPr lang="en-US" sz="1400" dirty="0" smtClean="0"/>
              <a:t>1</a:t>
            </a:r>
          </a:p>
        </p:txBody>
      </p:sp>
      <p:sp>
        <p:nvSpPr>
          <p:cNvPr id="15" name="Rectangle 14"/>
          <p:cNvSpPr/>
          <p:nvPr/>
        </p:nvSpPr>
        <p:spPr>
          <a:xfrm>
            <a:off x="2005913" y="4140865"/>
            <a:ext cx="247166" cy="246029"/>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15"/>
          <p:cNvSpPr/>
          <p:nvPr/>
        </p:nvSpPr>
        <p:spPr>
          <a:xfrm>
            <a:off x="2005916" y="3512717"/>
            <a:ext cx="247166" cy="246029"/>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TextBox 16"/>
          <p:cNvSpPr txBox="1"/>
          <p:nvPr/>
        </p:nvSpPr>
        <p:spPr>
          <a:xfrm>
            <a:off x="1994959" y="3504292"/>
            <a:ext cx="233672" cy="307778"/>
          </a:xfrm>
          <a:prstGeom prst="rect">
            <a:avLst/>
          </a:prstGeom>
          <a:noFill/>
        </p:spPr>
        <p:txBody>
          <a:bodyPr wrap="square" rtlCol="0">
            <a:spAutoFit/>
          </a:bodyPr>
          <a:lstStyle/>
          <a:p>
            <a:r>
              <a:rPr lang="en-US" sz="1400" dirty="0" smtClean="0"/>
              <a:t>6</a:t>
            </a:r>
          </a:p>
        </p:txBody>
      </p:sp>
      <p:grpSp>
        <p:nvGrpSpPr>
          <p:cNvPr id="18" name="Group 17"/>
          <p:cNvGrpSpPr/>
          <p:nvPr/>
        </p:nvGrpSpPr>
        <p:grpSpPr>
          <a:xfrm>
            <a:off x="2000242" y="3825537"/>
            <a:ext cx="368179" cy="307778"/>
            <a:chOff x="3097791" y="2209884"/>
            <a:chExt cx="114981" cy="111419"/>
          </a:xfrm>
        </p:grpSpPr>
        <p:sp>
          <p:nvSpPr>
            <p:cNvPr id="19" name="Rectangle 18"/>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Box 19"/>
            <p:cNvSpPr txBox="1"/>
            <p:nvPr/>
          </p:nvSpPr>
          <p:spPr>
            <a:xfrm>
              <a:off x="3097791" y="2209884"/>
              <a:ext cx="114981" cy="111419"/>
            </a:xfrm>
            <a:prstGeom prst="rect">
              <a:avLst/>
            </a:prstGeom>
            <a:noFill/>
          </p:spPr>
          <p:txBody>
            <a:bodyPr wrap="square" rtlCol="0">
              <a:spAutoFit/>
            </a:bodyPr>
            <a:lstStyle/>
            <a:p>
              <a:r>
                <a:rPr lang="en-US" sz="1400" dirty="0" smtClean="0"/>
                <a:t>7</a:t>
              </a:r>
            </a:p>
          </p:txBody>
        </p:sp>
      </p:grpSp>
      <p:sp>
        <p:nvSpPr>
          <p:cNvPr id="21" name="TextBox 20"/>
          <p:cNvSpPr txBox="1"/>
          <p:nvPr/>
        </p:nvSpPr>
        <p:spPr>
          <a:xfrm>
            <a:off x="2000463" y="4129545"/>
            <a:ext cx="228171" cy="307778"/>
          </a:xfrm>
          <a:prstGeom prst="rect">
            <a:avLst/>
          </a:prstGeom>
          <a:noFill/>
        </p:spPr>
        <p:txBody>
          <a:bodyPr wrap="square" rtlCol="0">
            <a:spAutoFit/>
          </a:bodyPr>
          <a:lstStyle/>
          <a:p>
            <a:r>
              <a:rPr lang="en-US" sz="1400" dirty="0" smtClean="0"/>
              <a:t>8</a:t>
            </a:r>
          </a:p>
        </p:txBody>
      </p:sp>
      <p:sp>
        <p:nvSpPr>
          <p:cNvPr id="22" name="Rectangle 21"/>
          <p:cNvSpPr/>
          <p:nvPr/>
        </p:nvSpPr>
        <p:spPr>
          <a:xfrm>
            <a:off x="2005916" y="3192901"/>
            <a:ext cx="247166" cy="246029"/>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TextBox 22"/>
          <p:cNvSpPr txBox="1"/>
          <p:nvPr/>
        </p:nvSpPr>
        <p:spPr>
          <a:xfrm>
            <a:off x="1985724" y="3188445"/>
            <a:ext cx="276039" cy="307778"/>
          </a:xfrm>
          <a:prstGeom prst="rect">
            <a:avLst/>
          </a:prstGeom>
          <a:noFill/>
          <a:ln>
            <a:noFill/>
          </a:ln>
        </p:spPr>
        <p:txBody>
          <a:bodyPr wrap="none" rtlCol="0">
            <a:spAutoFit/>
          </a:bodyPr>
          <a:lstStyle/>
          <a:p>
            <a:r>
              <a:rPr lang="en-US" sz="1400" dirty="0" smtClean="0"/>
              <a:t>5</a:t>
            </a:r>
          </a:p>
        </p:txBody>
      </p:sp>
      <p:sp>
        <p:nvSpPr>
          <p:cNvPr id="24" name="Double Bracket 23"/>
          <p:cNvSpPr/>
          <p:nvPr/>
        </p:nvSpPr>
        <p:spPr>
          <a:xfrm>
            <a:off x="1247076" y="3204788"/>
            <a:ext cx="1727410" cy="122861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a:off x="2364558" y="3773446"/>
            <a:ext cx="92696" cy="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551929" y="3773446"/>
            <a:ext cx="92696" cy="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721394" y="3776122"/>
            <a:ext cx="92696" cy="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3585615" y="3874568"/>
            <a:ext cx="156972" cy="10668"/>
          </a:xfrm>
          <a:prstGeom prst="rect">
            <a:avLst/>
          </a:prstGeom>
        </p:spPr>
      </p:pic>
      <p:sp>
        <p:nvSpPr>
          <p:cNvPr id="36" name="Rectangle 35"/>
          <p:cNvSpPr/>
          <p:nvPr/>
        </p:nvSpPr>
        <p:spPr>
          <a:xfrm>
            <a:off x="3147960" y="314057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p:cNvSpPr/>
          <p:nvPr/>
        </p:nvSpPr>
        <p:spPr>
          <a:xfrm>
            <a:off x="3149419" y="3368401"/>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Rectangle 37"/>
          <p:cNvSpPr/>
          <p:nvPr/>
        </p:nvSpPr>
        <p:spPr>
          <a:xfrm>
            <a:off x="3150715" y="359480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Rectangle 38"/>
          <p:cNvSpPr/>
          <p:nvPr/>
        </p:nvSpPr>
        <p:spPr>
          <a:xfrm>
            <a:off x="3152174" y="382263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3151145" y="4050700"/>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Rectangle 40"/>
          <p:cNvSpPr/>
          <p:nvPr/>
        </p:nvSpPr>
        <p:spPr>
          <a:xfrm>
            <a:off x="3152605" y="4278526"/>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Rectangle 41"/>
          <p:cNvSpPr/>
          <p:nvPr/>
        </p:nvSpPr>
        <p:spPr>
          <a:xfrm>
            <a:off x="3153900" y="4504930"/>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TextBox 43"/>
          <p:cNvSpPr txBox="1"/>
          <p:nvPr/>
        </p:nvSpPr>
        <p:spPr>
          <a:xfrm>
            <a:off x="3157212" y="3096839"/>
            <a:ext cx="226343" cy="307777"/>
          </a:xfrm>
          <a:prstGeom prst="rect">
            <a:avLst/>
          </a:prstGeom>
          <a:noFill/>
        </p:spPr>
        <p:txBody>
          <a:bodyPr wrap="none" rtlCol="0">
            <a:spAutoFit/>
          </a:bodyPr>
          <a:lstStyle/>
          <a:p>
            <a:r>
              <a:rPr lang="en-US" sz="1400" dirty="0" err="1"/>
              <a:t>i</a:t>
            </a:r>
            <a:endParaRPr lang="en-US" sz="1400" dirty="0"/>
          </a:p>
        </p:txBody>
      </p:sp>
      <p:sp>
        <p:nvSpPr>
          <p:cNvPr id="45" name="TextBox 44"/>
          <p:cNvSpPr txBox="1"/>
          <p:nvPr/>
        </p:nvSpPr>
        <p:spPr>
          <a:xfrm>
            <a:off x="3159175" y="3315164"/>
            <a:ext cx="227947" cy="307777"/>
          </a:xfrm>
          <a:prstGeom prst="rect">
            <a:avLst/>
          </a:prstGeom>
          <a:noFill/>
        </p:spPr>
        <p:txBody>
          <a:bodyPr wrap="none" rtlCol="0">
            <a:spAutoFit/>
          </a:bodyPr>
          <a:lstStyle/>
          <a:p>
            <a:r>
              <a:rPr lang="en-US" sz="1400" dirty="0" smtClean="0"/>
              <a:t>j</a:t>
            </a:r>
            <a:endParaRPr lang="en-US" sz="1400" dirty="0"/>
          </a:p>
        </p:txBody>
      </p:sp>
      <p:sp>
        <p:nvSpPr>
          <p:cNvPr id="46" name="TextBox 45"/>
          <p:cNvSpPr txBox="1"/>
          <p:nvPr/>
        </p:nvSpPr>
        <p:spPr>
          <a:xfrm>
            <a:off x="3155118" y="3773604"/>
            <a:ext cx="226343" cy="307777"/>
          </a:xfrm>
          <a:prstGeom prst="rect">
            <a:avLst/>
          </a:prstGeom>
          <a:noFill/>
        </p:spPr>
        <p:txBody>
          <a:bodyPr wrap="none" rtlCol="0">
            <a:spAutoFit/>
          </a:bodyPr>
          <a:lstStyle/>
          <a:p>
            <a:r>
              <a:rPr lang="en-US" sz="1400" dirty="0" smtClean="0"/>
              <a:t>l</a:t>
            </a:r>
            <a:endParaRPr lang="en-US" sz="1400" dirty="0"/>
          </a:p>
        </p:txBody>
      </p:sp>
      <p:sp>
        <p:nvSpPr>
          <p:cNvPr id="47" name="TextBox 46"/>
          <p:cNvSpPr txBox="1"/>
          <p:nvPr/>
        </p:nvSpPr>
        <p:spPr>
          <a:xfrm>
            <a:off x="3135092" y="3539931"/>
            <a:ext cx="266421" cy="307777"/>
          </a:xfrm>
          <a:prstGeom prst="rect">
            <a:avLst/>
          </a:prstGeom>
          <a:noFill/>
        </p:spPr>
        <p:txBody>
          <a:bodyPr wrap="none" rtlCol="0">
            <a:spAutoFit/>
          </a:bodyPr>
          <a:lstStyle/>
          <a:p>
            <a:r>
              <a:rPr lang="en-US" sz="1400" dirty="0" smtClean="0"/>
              <a:t>k</a:t>
            </a:r>
            <a:endParaRPr lang="en-US" sz="1400" dirty="0"/>
          </a:p>
        </p:txBody>
      </p:sp>
      <p:sp>
        <p:nvSpPr>
          <p:cNvPr id="48" name="TextBox 47"/>
          <p:cNvSpPr txBox="1"/>
          <p:nvPr/>
        </p:nvSpPr>
        <p:spPr>
          <a:xfrm>
            <a:off x="3104899" y="3980731"/>
            <a:ext cx="327333" cy="307777"/>
          </a:xfrm>
          <a:prstGeom prst="rect">
            <a:avLst/>
          </a:prstGeom>
          <a:noFill/>
        </p:spPr>
        <p:txBody>
          <a:bodyPr wrap="none" rtlCol="0">
            <a:spAutoFit/>
          </a:bodyPr>
          <a:lstStyle/>
          <a:p>
            <a:r>
              <a:rPr lang="en-US" sz="1400" dirty="0"/>
              <a:t>m</a:t>
            </a:r>
          </a:p>
        </p:txBody>
      </p:sp>
      <p:sp>
        <p:nvSpPr>
          <p:cNvPr id="50" name="TextBox 49"/>
          <p:cNvSpPr txBox="1"/>
          <p:nvPr/>
        </p:nvSpPr>
        <p:spPr>
          <a:xfrm>
            <a:off x="3050487" y="4287593"/>
            <a:ext cx="184731" cy="276999"/>
          </a:xfrm>
          <a:prstGeom prst="rect">
            <a:avLst/>
          </a:prstGeom>
          <a:noFill/>
        </p:spPr>
        <p:txBody>
          <a:bodyPr wrap="none" rtlCol="0">
            <a:spAutoFit/>
          </a:bodyPr>
          <a:lstStyle/>
          <a:p>
            <a:endParaRPr lang="en-US" sz="1200" dirty="0"/>
          </a:p>
        </p:txBody>
      </p:sp>
      <p:sp>
        <p:nvSpPr>
          <p:cNvPr id="51" name="TextBox 50"/>
          <p:cNvSpPr txBox="1"/>
          <p:nvPr/>
        </p:nvSpPr>
        <p:spPr>
          <a:xfrm>
            <a:off x="3060630" y="4491576"/>
            <a:ext cx="184731" cy="276999"/>
          </a:xfrm>
          <a:prstGeom prst="rect">
            <a:avLst/>
          </a:prstGeom>
          <a:noFill/>
        </p:spPr>
        <p:txBody>
          <a:bodyPr wrap="none" rtlCol="0">
            <a:spAutoFit/>
          </a:bodyPr>
          <a:lstStyle/>
          <a:p>
            <a:endParaRPr lang="en-US" sz="1200" dirty="0"/>
          </a:p>
        </p:txBody>
      </p:sp>
      <p:sp>
        <p:nvSpPr>
          <p:cNvPr id="52" name="TextBox 51"/>
          <p:cNvSpPr txBox="1"/>
          <p:nvPr/>
        </p:nvSpPr>
        <p:spPr>
          <a:xfrm>
            <a:off x="3120758" y="3887742"/>
            <a:ext cx="314509" cy="707886"/>
          </a:xfrm>
          <a:prstGeom prst="rect">
            <a:avLst/>
          </a:prstGeom>
          <a:noFill/>
        </p:spPr>
        <p:txBody>
          <a:bodyPr wrap="none" rtlCol="0">
            <a:spAutoFit/>
          </a:bodyPr>
          <a:lstStyle/>
          <a:p>
            <a:r>
              <a:rPr lang="en-US" sz="4000" dirty="0" smtClean="0"/>
              <a:t>.</a:t>
            </a:r>
            <a:endParaRPr lang="en-US" sz="4000" dirty="0"/>
          </a:p>
        </p:txBody>
      </p:sp>
      <p:sp>
        <p:nvSpPr>
          <p:cNvPr id="53" name="TextBox 52"/>
          <p:cNvSpPr txBox="1"/>
          <p:nvPr/>
        </p:nvSpPr>
        <p:spPr>
          <a:xfrm>
            <a:off x="3116263" y="4116363"/>
            <a:ext cx="314509" cy="707886"/>
          </a:xfrm>
          <a:prstGeom prst="rect">
            <a:avLst/>
          </a:prstGeom>
          <a:noFill/>
        </p:spPr>
        <p:txBody>
          <a:bodyPr wrap="none" rtlCol="0">
            <a:spAutoFit/>
          </a:bodyPr>
          <a:lstStyle/>
          <a:p>
            <a:r>
              <a:rPr lang="en-US" sz="4000" dirty="0" smtClean="0"/>
              <a:t>.</a:t>
            </a:r>
            <a:endParaRPr lang="en-US" sz="4000" dirty="0"/>
          </a:p>
        </p:txBody>
      </p:sp>
      <p:sp>
        <p:nvSpPr>
          <p:cNvPr id="54" name="Rectangle 53"/>
          <p:cNvSpPr/>
          <p:nvPr/>
        </p:nvSpPr>
        <p:spPr>
          <a:xfrm>
            <a:off x="3923420" y="3421723"/>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924752" y="3653504"/>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925935" y="3883832"/>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927268" y="4115611"/>
            <a:ext cx="215230" cy="19879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887473" y="3356791"/>
            <a:ext cx="263213" cy="307776"/>
          </a:xfrm>
          <a:prstGeom prst="rect">
            <a:avLst/>
          </a:prstGeom>
          <a:noFill/>
        </p:spPr>
        <p:txBody>
          <a:bodyPr wrap="none" rtlCol="0">
            <a:spAutoFit/>
          </a:bodyPr>
          <a:lstStyle/>
          <a:p>
            <a:r>
              <a:rPr lang="en-US" sz="1400" dirty="0" smtClean="0"/>
              <a:t>x</a:t>
            </a:r>
            <a:endParaRPr lang="en-US" sz="1400" dirty="0"/>
          </a:p>
        </p:txBody>
      </p:sp>
      <p:sp>
        <p:nvSpPr>
          <p:cNvPr id="59" name="TextBox 58"/>
          <p:cNvSpPr txBox="1"/>
          <p:nvPr/>
        </p:nvSpPr>
        <p:spPr>
          <a:xfrm>
            <a:off x="3894495" y="3586281"/>
            <a:ext cx="266420" cy="307776"/>
          </a:xfrm>
          <a:prstGeom prst="rect">
            <a:avLst/>
          </a:prstGeom>
          <a:noFill/>
        </p:spPr>
        <p:txBody>
          <a:bodyPr wrap="none" rtlCol="0">
            <a:spAutoFit/>
          </a:bodyPr>
          <a:lstStyle/>
          <a:p>
            <a:r>
              <a:rPr lang="en-US" sz="1400" dirty="0"/>
              <a:t>y</a:t>
            </a:r>
            <a:endParaRPr lang="en-US" sz="1400" dirty="0" smtClean="0"/>
          </a:p>
        </p:txBody>
      </p:sp>
      <p:sp>
        <p:nvSpPr>
          <p:cNvPr id="60" name="TextBox 59"/>
          <p:cNvSpPr txBox="1"/>
          <p:nvPr/>
        </p:nvSpPr>
        <p:spPr>
          <a:xfrm>
            <a:off x="3892777" y="3815344"/>
            <a:ext cx="255198" cy="307776"/>
          </a:xfrm>
          <a:prstGeom prst="rect">
            <a:avLst/>
          </a:prstGeom>
          <a:noFill/>
        </p:spPr>
        <p:txBody>
          <a:bodyPr wrap="none" rtlCol="0">
            <a:spAutoFit/>
          </a:bodyPr>
          <a:lstStyle/>
          <a:p>
            <a:r>
              <a:rPr lang="en-US" sz="1400" dirty="0" smtClean="0"/>
              <a:t>z</a:t>
            </a:r>
            <a:endParaRPr lang="en-US" sz="1400" dirty="0"/>
          </a:p>
        </p:txBody>
      </p:sp>
      <p:sp>
        <p:nvSpPr>
          <p:cNvPr id="61" name="TextBox 60"/>
          <p:cNvSpPr txBox="1"/>
          <p:nvPr/>
        </p:nvSpPr>
        <p:spPr>
          <a:xfrm>
            <a:off x="3905622" y="4069834"/>
            <a:ext cx="239168" cy="307776"/>
          </a:xfrm>
          <a:prstGeom prst="rect">
            <a:avLst/>
          </a:prstGeom>
          <a:noFill/>
        </p:spPr>
        <p:txBody>
          <a:bodyPr wrap="none" rtlCol="0">
            <a:spAutoFit/>
          </a:bodyPr>
          <a:lstStyle/>
          <a:p>
            <a:r>
              <a:rPr lang="en-US" sz="1400" dirty="0" smtClean="0"/>
              <a:t>f</a:t>
            </a:r>
            <a:endParaRPr lang="en-US" sz="1400" dirty="0"/>
          </a:p>
        </p:txBody>
      </p:sp>
      <p:pic>
        <p:nvPicPr>
          <p:cNvPr id="63" name="Picture 62"/>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952971" y="3429836"/>
            <a:ext cx="165573" cy="691266"/>
          </a:xfrm>
          <a:prstGeom prst="rect">
            <a:avLst/>
          </a:prstGeom>
        </p:spPr>
      </p:pic>
      <p:pic>
        <p:nvPicPr>
          <p:cNvPr id="64" name="Picture 63"/>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4315758" y="3444555"/>
            <a:ext cx="165573" cy="691266"/>
          </a:xfrm>
          <a:prstGeom prst="rect">
            <a:avLst/>
          </a:prstGeom>
        </p:spPr>
      </p:pic>
      <p:sp>
        <p:nvSpPr>
          <p:cNvPr id="66" name="TextBox 65"/>
          <p:cNvSpPr txBox="1"/>
          <p:nvPr/>
        </p:nvSpPr>
        <p:spPr>
          <a:xfrm>
            <a:off x="6366164" y="3033728"/>
            <a:ext cx="914400" cy="914400"/>
          </a:xfrm>
          <a:prstGeom prst="rect">
            <a:avLst/>
          </a:prstGeom>
        </p:spPr>
        <p:txBody>
          <a:bodyPr vert="horz" wrap="none" lIns="91440" tIns="45720" rIns="91440" bIns="45720" rtlCol="0" anchor="ctr">
            <a:normAutofit/>
          </a:bodyPr>
          <a:lstStyle/>
          <a:p>
            <a:endParaRPr lang="en-US" sz="3600" dirty="0" smtClean="0">
              <a:solidFill>
                <a:srgbClr val="FFFFFF"/>
              </a:solidFill>
              <a:latin typeface="Avenir Black"/>
              <a:cs typeface="Avenir Black"/>
            </a:endParaRPr>
          </a:p>
        </p:txBody>
      </p:sp>
      <p:sp>
        <p:nvSpPr>
          <p:cNvPr id="67" name="TextBox 66"/>
          <p:cNvSpPr txBox="1"/>
          <p:nvPr/>
        </p:nvSpPr>
        <p:spPr>
          <a:xfrm>
            <a:off x="4428255" y="3314477"/>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sp>
        <p:nvSpPr>
          <p:cNvPr id="68" name="TextBox 67"/>
          <p:cNvSpPr txBox="1"/>
          <p:nvPr/>
        </p:nvSpPr>
        <p:spPr>
          <a:xfrm>
            <a:off x="4454793" y="3966089"/>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sp>
        <p:nvSpPr>
          <p:cNvPr id="203" name="Oval 202"/>
          <p:cNvSpPr/>
          <p:nvPr/>
        </p:nvSpPr>
        <p:spPr>
          <a:xfrm>
            <a:off x="5869640" y="1045965"/>
            <a:ext cx="5332715" cy="5055935"/>
          </a:xfrm>
          <a:prstGeom prst="ellipse">
            <a:avLst/>
          </a:prstGeom>
          <a:solidFill>
            <a:srgbClr val="F5CE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TextBox 203"/>
          <p:cNvSpPr txBox="1"/>
          <p:nvPr/>
        </p:nvSpPr>
        <p:spPr>
          <a:xfrm>
            <a:off x="7205517" y="1181341"/>
            <a:ext cx="2804870" cy="707886"/>
          </a:xfrm>
          <a:prstGeom prst="rect">
            <a:avLst/>
          </a:prstGeom>
          <a:noFill/>
        </p:spPr>
        <p:txBody>
          <a:bodyPr wrap="none" rtlCol="0">
            <a:spAutoFit/>
          </a:bodyPr>
          <a:lstStyle/>
          <a:p>
            <a:r>
              <a:rPr lang="en-US" sz="4000" dirty="0" smtClean="0"/>
              <a:t>Lifted LASSO</a:t>
            </a:r>
            <a:endParaRPr lang="en-US" sz="4000" dirty="0"/>
          </a:p>
        </p:txBody>
      </p:sp>
      <p:pic>
        <p:nvPicPr>
          <p:cNvPr id="29" name="Picture 28"/>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6513954" y="1976362"/>
            <a:ext cx="3804041" cy="873292"/>
          </a:xfrm>
          <a:prstGeom prst="rect">
            <a:avLst/>
          </a:prstGeom>
        </p:spPr>
      </p:pic>
      <p:pic>
        <p:nvPicPr>
          <p:cNvPr id="206" name="Picture 205"/>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10359159" y="4581945"/>
            <a:ext cx="164655" cy="201440"/>
          </a:xfrm>
          <a:prstGeom prst="rect">
            <a:avLst/>
          </a:prstGeom>
        </p:spPr>
      </p:pic>
      <p:pic>
        <p:nvPicPr>
          <p:cNvPr id="207" name="Picture 206"/>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9749867" y="5035272"/>
            <a:ext cx="142121" cy="220864"/>
          </a:xfrm>
          <a:prstGeom prst="rect">
            <a:avLst/>
          </a:prstGeom>
        </p:spPr>
      </p:pic>
      <p:pic>
        <p:nvPicPr>
          <p:cNvPr id="208" name="Picture 207"/>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7681207" y="4803930"/>
            <a:ext cx="228769" cy="268630"/>
          </a:xfrm>
          <a:prstGeom prst="rect">
            <a:avLst/>
          </a:prstGeom>
        </p:spPr>
      </p:pic>
      <p:pic>
        <p:nvPicPr>
          <p:cNvPr id="209" name="Picture 208"/>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7368197" y="5310915"/>
            <a:ext cx="1994598" cy="527200"/>
          </a:xfrm>
          <a:prstGeom prst="rect">
            <a:avLst/>
          </a:prstGeom>
        </p:spPr>
      </p:pic>
      <p:sp>
        <p:nvSpPr>
          <p:cNvPr id="210" name="Rectangle 209"/>
          <p:cNvSpPr/>
          <p:nvPr/>
        </p:nvSpPr>
        <p:spPr>
          <a:xfrm>
            <a:off x="9697480" y="4774006"/>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1" name="Rectangle 210"/>
          <p:cNvSpPr/>
          <p:nvPr/>
        </p:nvSpPr>
        <p:spPr>
          <a:xfrm>
            <a:off x="9689812" y="2943718"/>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2" name="Rectangle 211"/>
          <p:cNvSpPr/>
          <p:nvPr/>
        </p:nvSpPr>
        <p:spPr>
          <a:xfrm>
            <a:off x="9691272" y="3171546"/>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3" name="Rectangle 212"/>
          <p:cNvSpPr/>
          <p:nvPr/>
        </p:nvSpPr>
        <p:spPr>
          <a:xfrm>
            <a:off x="9692567" y="3397948"/>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4" name="Rectangle 213"/>
          <p:cNvSpPr/>
          <p:nvPr/>
        </p:nvSpPr>
        <p:spPr>
          <a:xfrm>
            <a:off x="9694026" y="3625776"/>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5" name="Rectangle 214"/>
          <p:cNvSpPr/>
          <p:nvPr/>
        </p:nvSpPr>
        <p:spPr>
          <a:xfrm>
            <a:off x="9692998" y="3853844"/>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6" name="Rectangle 215"/>
          <p:cNvSpPr/>
          <p:nvPr/>
        </p:nvSpPr>
        <p:spPr>
          <a:xfrm>
            <a:off x="9694457" y="4081672"/>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7" name="Rectangle 216"/>
          <p:cNvSpPr/>
          <p:nvPr/>
        </p:nvSpPr>
        <p:spPr>
          <a:xfrm>
            <a:off x="9695752" y="4308074"/>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8" name="Rectangle 217"/>
          <p:cNvSpPr/>
          <p:nvPr/>
        </p:nvSpPr>
        <p:spPr>
          <a:xfrm>
            <a:off x="9697212" y="4535903"/>
            <a:ext cx="235662" cy="19540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9" name="TextBox 218"/>
          <p:cNvSpPr txBox="1"/>
          <p:nvPr/>
        </p:nvSpPr>
        <p:spPr>
          <a:xfrm>
            <a:off x="9694026" y="2881836"/>
            <a:ext cx="226344" cy="307777"/>
          </a:xfrm>
          <a:prstGeom prst="rect">
            <a:avLst/>
          </a:prstGeom>
          <a:noFill/>
        </p:spPr>
        <p:txBody>
          <a:bodyPr wrap="none" rtlCol="0">
            <a:spAutoFit/>
          </a:bodyPr>
          <a:lstStyle/>
          <a:p>
            <a:r>
              <a:rPr lang="en-US" sz="1400" dirty="0" err="1" smtClean="0"/>
              <a:t>i</a:t>
            </a:r>
            <a:endParaRPr lang="en-US" sz="1400" dirty="0"/>
          </a:p>
        </p:txBody>
      </p:sp>
      <p:sp>
        <p:nvSpPr>
          <p:cNvPr id="220" name="TextBox 219"/>
          <p:cNvSpPr txBox="1"/>
          <p:nvPr/>
        </p:nvSpPr>
        <p:spPr>
          <a:xfrm>
            <a:off x="9662871" y="3119998"/>
            <a:ext cx="317716" cy="307777"/>
          </a:xfrm>
          <a:prstGeom prst="rect">
            <a:avLst/>
          </a:prstGeom>
          <a:noFill/>
        </p:spPr>
        <p:txBody>
          <a:bodyPr wrap="none" rtlCol="0">
            <a:spAutoFit/>
          </a:bodyPr>
          <a:lstStyle/>
          <a:p>
            <a:r>
              <a:rPr lang="en-US" sz="1400" dirty="0" smtClean="0"/>
              <a:t>i2</a:t>
            </a:r>
            <a:endParaRPr lang="en-US" sz="1400" dirty="0"/>
          </a:p>
        </p:txBody>
      </p:sp>
      <p:sp>
        <p:nvSpPr>
          <p:cNvPr id="221" name="TextBox 220"/>
          <p:cNvSpPr txBox="1"/>
          <p:nvPr/>
        </p:nvSpPr>
        <p:spPr>
          <a:xfrm>
            <a:off x="9662871" y="3563812"/>
            <a:ext cx="317716" cy="307777"/>
          </a:xfrm>
          <a:prstGeom prst="rect">
            <a:avLst/>
          </a:prstGeom>
          <a:noFill/>
        </p:spPr>
        <p:txBody>
          <a:bodyPr wrap="none" rtlCol="0">
            <a:spAutoFit/>
          </a:bodyPr>
          <a:lstStyle/>
          <a:p>
            <a:r>
              <a:rPr lang="en-US" sz="1400" dirty="0" smtClean="0"/>
              <a:t>i4</a:t>
            </a:r>
            <a:endParaRPr lang="en-US" sz="1400" dirty="0"/>
          </a:p>
        </p:txBody>
      </p:sp>
      <p:sp>
        <p:nvSpPr>
          <p:cNvPr id="222" name="TextBox 221"/>
          <p:cNvSpPr txBox="1"/>
          <p:nvPr/>
        </p:nvSpPr>
        <p:spPr>
          <a:xfrm>
            <a:off x="9662871" y="3339365"/>
            <a:ext cx="317716" cy="307777"/>
          </a:xfrm>
          <a:prstGeom prst="rect">
            <a:avLst/>
          </a:prstGeom>
          <a:noFill/>
        </p:spPr>
        <p:txBody>
          <a:bodyPr wrap="none" rtlCol="0">
            <a:spAutoFit/>
          </a:bodyPr>
          <a:lstStyle/>
          <a:p>
            <a:r>
              <a:rPr lang="en-US" sz="1400" dirty="0" smtClean="0"/>
              <a:t>i3</a:t>
            </a:r>
            <a:endParaRPr lang="en-US" sz="1400" dirty="0"/>
          </a:p>
        </p:txBody>
      </p:sp>
      <p:sp>
        <p:nvSpPr>
          <p:cNvPr id="223" name="TextBox 222"/>
          <p:cNvSpPr txBox="1"/>
          <p:nvPr/>
        </p:nvSpPr>
        <p:spPr>
          <a:xfrm>
            <a:off x="9710545" y="3792572"/>
            <a:ext cx="227948" cy="307777"/>
          </a:xfrm>
          <a:prstGeom prst="rect">
            <a:avLst/>
          </a:prstGeom>
          <a:noFill/>
        </p:spPr>
        <p:txBody>
          <a:bodyPr wrap="none" rtlCol="0">
            <a:spAutoFit/>
          </a:bodyPr>
          <a:lstStyle/>
          <a:p>
            <a:r>
              <a:rPr lang="en-US" sz="1400" dirty="0" smtClean="0"/>
              <a:t>j</a:t>
            </a:r>
            <a:endParaRPr lang="en-US" sz="1400" dirty="0"/>
          </a:p>
        </p:txBody>
      </p:sp>
      <p:sp>
        <p:nvSpPr>
          <p:cNvPr id="224" name="TextBox 223"/>
          <p:cNvSpPr txBox="1"/>
          <p:nvPr/>
        </p:nvSpPr>
        <p:spPr>
          <a:xfrm>
            <a:off x="9671782" y="4018412"/>
            <a:ext cx="319318" cy="307777"/>
          </a:xfrm>
          <a:prstGeom prst="rect">
            <a:avLst/>
          </a:prstGeom>
          <a:noFill/>
        </p:spPr>
        <p:txBody>
          <a:bodyPr wrap="none" rtlCol="0">
            <a:spAutoFit/>
          </a:bodyPr>
          <a:lstStyle/>
          <a:p>
            <a:r>
              <a:rPr lang="en-US" sz="1400" dirty="0" smtClean="0"/>
              <a:t>j2</a:t>
            </a:r>
            <a:endParaRPr lang="en-US" sz="1400" dirty="0"/>
          </a:p>
        </p:txBody>
      </p:sp>
      <p:sp>
        <p:nvSpPr>
          <p:cNvPr id="225" name="TextBox 224"/>
          <p:cNvSpPr txBox="1"/>
          <p:nvPr/>
        </p:nvSpPr>
        <p:spPr>
          <a:xfrm>
            <a:off x="9602479" y="4294720"/>
            <a:ext cx="184731" cy="276999"/>
          </a:xfrm>
          <a:prstGeom prst="rect">
            <a:avLst/>
          </a:prstGeom>
          <a:noFill/>
        </p:spPr>
        <p:txBody>
          <a:bodyPr wrap="none" rtlCol="0">
            <a:spAutoFit/>
          </a:bodyPr>
          <a:lstStyle/>
          <a:p>
            <a:endParaRPr lang="en-US" sz="1200" dirty="0"/>
          </a:p>
        </p:txBody>
      </p:sp>
      <p:sp>
        <p:nvSpPr>
          <p:cNvPr id="226" name="TextBox 225"/>
          <p:cNvSpPr txBox="1"/>
          <p:nvPr/>
        </p:nvSpPr>
        <p:spPr>
          <a:xfrm>
            <a:off x="9670145" y="4245608"/>
            <a:ext cx="319318" cy="307777"/>
          </a:xfrm>
          <a:prstGeom prst="rect">
            <a:avLst/>
          </a:prstGeom>
          <a:noFill/>
        </p:spPr>
        <p:txBody>
          <a:bodyPr wrap="none" rtlCol="0">
            <a:spAutoFit/>
          </a:bodyPr>
          <a:lstStyle/>
          <a:p>
            <a:r>
              <a:rPr lang="en-US" sz="1400" dirty="0" smtClean="0"/>
              <a:t>j3</a:t>
            </a:r>
            <a:endParaRPr lang="en-US" sz="1400" dirty="0"/>
          </a:p>
        </p:txBody>
      </p:sp>
      <p:sp>
        <p:nvSpPr>
          <p:cNvPr id="227" name="TextBox 226"/>
          <p:cNvSpPr txBox="1"/>
          <p:nvPr/>
        </p:nvSpPr>
        <p:spPr>
          <a:xfrm>
            <a:off x="9661269" y="4475608"/>
            <a:ext cx="319318" cy="307777"/>
          </a:xfrm>
          <a:prstGeom prst="rect">
            <a:avLst/>
          </a:prstGeom>
          <a:noFill/>
        </p:spPr>
        <p:txBody>
          <a:bodyPr wrap="none" rtlCol="0">
            <a:spAutoFit/>
          </a:bodyPr>
          <a:lstStyle/>
          <a:p>
            <a:r>
              <a:rPr lang="en-US" sz="1400" dirty="0" smtClean="0"/>
              <a:t>j4</a:t>
            </a:r>
            <a:endParaRPr lang="en-US" sz="1400" dirty="0"/>
          </a:p>
        </p:txBody>
      </p:sp>
      <p:grpSp>
        <p:nvGrpSpPr>
          <p:cNvPr id="228" name="Group 227"/>
          <p:cNvGrpSpPr/>
          <p:nvPr/>
        </p:nvGrpSpPr>
        <p:grpSpPr>
          <a:xfrm>
            <a:off x="6476415" y="3306481"/>
            <a:ext cx="2574348" cy="1296168"/>
            <a:chOff x="2644560" y="-463057"/>
            <a:chExt cx="2574348" cy="1296168"/>
          </a:xfrm>
        </p:grpSpPr>
        <p:sp>
          <p:nvSpPr>
            <p:cNvPr id="229" name="Rectangle 228"/>
            <p:cNvSpPr/>
            <p:nvPr/>
          </p:nvSpPr>
          <p:spPr>
            <a:xfrm>
              <a:off x="2678342" y="553592"/>
              <a:ext cx="206950" cy="251262"/>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30" name="Group 229"/>
            <p:cNvGrpSpPr/>
            <p:nvPr/>
          </p:nvGrpSpPr>
          <p:grpSpPr>
            <a:xfrm>
              <a:off x="2648558" y="-129129"/>
              <a:ext cx="236766" cy="307778"/>
              <a:chOff x="4172576" y="2045109"/>
              <a:chExt cx="88309" cy="109098"/>
            </a:xfrm>
          </p:grpSpPr>
          <p:sp>
            <p:nvSpPr>
              <p:cNvPr id="311" name="Rectangle 310"/>
              <p:cNvSpPr/>
              <p:nvPr/>
            </p:nvSpPr>
            <p:spPr>
              <a:xfrm>
                <a:off x="4183696" y="2056962"/>
                <a:ext cx="77189" cy="89065"/>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2" name="TextBox 311"/>
              <p:cNvSpPr txBox="1"/>
              <p:nvPr/>
            </p:nvSpPr>
            <p:spPr>
              <a:xfrm>
                <a:off x="4172576" y="2045109"/>
                <a:ext cx="72975" cy="109098"/>
              </a:xfrm>
              <a:prstGeom prst="rect">
                <a:avLst/>
              </a:prstGeom>
              <a:noFill/>
            </p:spPr>
            <p:txBody>
              <a:bodyPr wrap="square" rtlCol="0">
                <a:spAutoFit/>
              </a:bodyPr>
              <a:lstStyle/>
              <a:p>
                <a:r>
                  <a:rPr lang="en-US" sz="1400" dirty="0" smtClean="0"/>
                  <a:t>2</a:t>
                </a:r>
              </a:p>
            </p:txBody>
          </p:sp>
        </p:grpSp>
        <p:grpSp>
          <p:nvGrpSpPr>
            <p:cNvPr id="231" name="Group 230"/>
            <p:cNvGrpSpPr/>
            <p:nvPr/>
          </p:nvGrpSpPr>
          <p:grpSpPr>
            <a:xfrm>
              <a:off x="2645373" y="208482"/>
              <a:ext cx="308273" cy="307776"/>
              <a:chOff x="3087277" y="2198532"/>
              <a:chExt cx="114981" cy="109098"/>
            </a:xfrm>
          </p:grpSpPr>
          <p:sp>
            <p:nvSpPr>
              <p:cNvPr id="309" name="Rectangle 308"/>
              <p:cNvSpPr/>
              <p:nvPr/>
            </p:nvSpPr>
            <p:spPr>
              <a:xfrm>
                <a:off x="3101020" y="2210179"/>
                <a:ext cx="77189" cy="8906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0" name="TextBox 309"/>
              <p:cNvSpPr txBox="1"/>
              <p:nvPr/>
            </p:nvSpPr>
            <p:spPr>
              <a:xfrm>
                <a:off x="3087277" y="2198532"/>
                <a:ext cx="114981" cy="109098"/>
              </a:xfrm>
              <a:prstGeom prst="rect">
                <a:avLst/>
              </a:prstGeom>
              <a:noFill/>
            </p:spPr>
            <p:txBody>
              <a:bodyPr wrap="square" rtlCol="0">
                <a:spAutoFit/>
              </a:bodyPr>
              <a:lstStyle/>
              <a:p>
                <a:r>
                  <a:rPr lang="en-US" sz="1400" dirty="0" smtClean="0"/>
                  <a:t>3</a:t>
                </a:r>
              </a:p>
            </p:txBody>
          </p:sp>
        </p:grpSp>
        <p:sp>
          <p:nvSpPr>
            <p:cNvPr id="232" name="TextBox 231"/>
            <p:cNvSpPr txBox="1"/>
            <p:nvPr/>
          </p:nvSpPr>
          <p:spPr>
            <a:xfrm>
              <a:off x="2650773" y="525334"/>
              <a:ext cx="191046" cy="307777"/>
            </a:xfrm>
            <a:prstGeom prst="rect">
              <a:avLst/>
            </a:prstGeom>
            <a:noFill/>
          </p:spPr>
          <p:txBody>
            <a:bodyPr wrap="square" rtlCol="0">
              <a:spAutoFit/>
            </a:bodyPr>
            <a:lstStyle/>
            <a:p>
              <a:r>
                <a:rPr lang="en-US" sz="1400" dirty="0" smtClean="0"/>
                <a:t>4</a:t>
              </a:r>
            </a:p>
          </p:txBody>
        </p:sp>
        <p:grpSp>
          <p:nvGrpSpPr>
            <p:cNvPr id="233" name="Group 232"/>
            <p:cNvGrpSpPr/>
            <p:nvPr/>
          </p:nvGrpSpPr>
          <p:grpSpPr>
            <a:xfrm>
              <a:off x="2644560" y="-430784"/>
              <a:ext cx="303639" cy="338554"/>
              <a:chOff x="3644084" y="1762426"/>
              <a:chExt cx="113253" cy="120008"/>
            </a:xfrm>
          </p:grpSpPr>
          <p:sp>
            <p:nvSpPr>
              <p:cNvPr id="307" name="Rectangle 306"/>
              <p:cNvSpPr/>
              <p:nvPr/>
            </p:nvSpPr>
            <p:spPr>
              <a:xfrm>
                <a:off x="3656644" y="1771356"/>
                <a:ext cx="77189" cy="89065"/>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08" name="TextBox 307"/>
              <p:cNvSpPr txBox="1"/>
              <p:nvPr/>
            </p:nvSpPr>
            <p:spPr>
              <a:xfrm>
                <a:off x="3644084" y="1762426"/>
                <a:ext cx="113253" cy="120008"/>
              </a:xfrm>
              <a:prstGeom prst="rect">
                <a:avLst/>
              </a:prstGeom>
              <a:noFill/>
            </p:spPr>
            <p:txBody>
              <a:bodyPr wrap="none" rtlCol="0">
                <a:spAutoFit/>
              </a:bodyPr>
              <a:lstStyle/>
              <a:p>
                <a:r>
                  <a:rPr lang="en-US" sz="1400" dirty="0" smtClean="0"/>
                  <a:t>1</a:t>
                </a:r>
              </a:p>
            </p:txBody>
          </p:sp>
        </p:grpSp>
        <p:sp>
          <p:nvSpPr>
            <p:cNvPr id="234" name="Rectangle 233"/>
            <p:cNvSpPr/>
            <p:nvPr/>
          </p:nvSpPr>
          <p:spPr>
            <a:xfrm>
              <a:off x="3006071" y="-414828"/>
              <a:ext cx="206950" cy="251262"/>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35" name="Group 234"/>
            <p:cNvGrpSpPr/>
            <p:nvPr/>
          </p:nvGrpSpPr>
          <p:grpSpPr>
            <a:xfrm>
              <a:off x="2978030" y="204127"/>
              <a:ext cx="239857" cy="307776"/>
              <a:chOff x="4171423" y="2043771"/>
              <a:chExt cx="89462" cy="109098"/>
            </a:xfrm>
          </p:grpSpPr>
          <p:sp>
            <p:nvSpPr>
              <p:cNvPr id="305" name="Rectangle 304"/>
              <p:cNvSpPr/>
              <p:nvPr/>
            </p:nvSpPr>
            <p:spPr>
              <a:xfrm>
                <a:off x="4183696" y="2056962"/>
                <a:ext cx="77189" cy="89065"/>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6" name="TextBox 305"/>
              <p:cNvSpPr txBox="1"/>
              <p:nvPr/>
            </p:nvSpPr>
            <p:spPr>
              <a:xfrm>
                <a:off x="4171423" y="2043771"/>
                <a:ext cx="72975" cy="109098"/>
              </a:xfrm>
              <a:prstGeom prst="rect">
                <a:avLst/>
              </a:prstGeom>
              <a:noFill/>
            </p:spPr>
            <p:txBody>
              <a:bodyPr wrap="square" rtlCol="0">
                <a:spAutoFit/>
              </a:bodyPr>
              <a:lstStyle/>
              <a:p>
                <a:r>
                  <a:rPr lang="en-US" sz="1400" dirty="0" smtClean="0"/>
                  <a:t>2</a:t>
                </a:r>
              </a:p>
            </p:txBody>
          </p:sp>
        </p:grpSp>
        <p:grpSp>
          <p:nvGrpSpPr>
            <p:cNvPr id="236" name="Group 235"/>
            <p:cNvGrpSpPr/>
            <p:nvPr/>
          </p:nvGrpSpPr>
          <p:grpSpPr>
            <a:xfrm>
              <a:off x="2978427" y="519389"/>
              <a:ext cx="308274" cy="307777"/>
              <a:chOff x="3090619" y="2196156"/>
              <a:chExt cx="114981" cy="109098"/>
            </a:xfrm>
          </p:grpSpPr>
          <p:sp>
            <p:nvSpPr>
              <p:cNvPr id="303" name="Rectangle 302"/>
              <p:cNvSpPr/>
              <p:nvPr/>
            </p:nvSpPr>
            <p:spPr>
              <a:xfrm>
                <a:off x="3101020" y="2210179"/>
                <a:ext cx="77189" cy="8906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4" name="TextBox 303"/>
              <p:cNvSpPr txBox="1"/>
              <p:nvPr/>
            </p:nvSpPr>
            <p:spPr>
              <a:xfrm>
                <a:off x="3090619" y="2196156"/>
                <a:ext cx="114981" cy="109098"/>
              </a:xfrm>
              <a:prstGeom prst="rect">
                <a:avLst/>
              </a:prstGeom>
              <a:noFill/>
            </p:spPr>
            <p:txBody>
              <a:bodyPr wrap="square" rtlCol="0">
                <a:spAutoFit/>
              </a:bodyPr>
              <a:lstStyle/>
              <a:p>
                <a:r>
                  <a:rPr lang="en-US" sz="1400" dirty="0" smtClean="0"/>
                  <a:t>3</a:t>
                </a:r>
              </a:p>
            </p:txBody>
          </p:sp>
        </p:grpSp>
        <p:sp>
          <p:nvSpPr>
            <p:cNvPr id="237" name="TextBox 236"/>
            <p:cNvSpPr txBox="1"/>
            <p:nvPr/>
          </p:nvSpPr>
          <p:spPr>
            <a:xfrm>
              <a:off x="2969321" y="-444073"/>
              <a:ext cx="191046" cy="307777"/>
            </a:xfrm>
            <a:prstGeom prst="rect">
              <a:avLst/>
            </a:prstGeom>
            <a:noFill/>
          </p:spPr>
          <p:txBody>
            <a:bodyPr wrap="square" rtlCol="0">
              <a:spAutoFit/>
            </a:bodyPr>
            <a:lstStyle/>
            <a:p>
              <a:r>
                <a:rPr lang="en-US" sz="1400" dirty="0" smtClean="0"/>
                <a:t>4</a:t>
              </a:r>
            </a:p>
          </p:txBody>
        </p:sp>
        <p:grpSp>
          <p:nvGrpSpPr>
            <p:cNvPr id="238" name="Group 237"/>
            <p:cNvGrpSpPr/>
            <p:nvPr/>
          </p:nvGrpSpPr>
          <p:grpSpPr>
            <a:xfrm>
              <a:off x="2970512" y="-134333"/>
              <a:ext cx="276037" cy="307777"/>
              <a:chOff x="3642963" y="1756883"/>
              <a:chExt cx="102957" cy="109098"/>
            </a:xfrm>
          </p:grpSpPr>
          <p:sp>
            <p:nvSpPr>
              <p:cNvPr id="301" name="Rectangle 300"/>
              <p:cNvSpPr/>
              <p:nvPr/>
            </p:nvSpPr>
            <p:spPr>
              <a:xfrm>
                <a:off x="3656644" y="1771356"/>
                <a:ext cx="77189" cy="89065"/>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02" name="TextBox 301"/>
              <p:cNvSpPr txBox="1"/>
              <p:nvPr/>
            </p:nvSpPr>
            <p:spPr>
              <a:xfrm>
                <a:off x="3642963" y="1756883"/>
                <a:ext cx="102957" cy="109098"/>
              </a:xfrm>
              <a:prstGeom prst="rect">
                <a:avLst/>
              </a:prstGeom>
              <a:noFill/>
            </p:spPr>
            <p:txBody>
              <a:bodyPr wrap="none" rtlCol="0">
                <a:spAutoFit/>
              </a:bodyPr>
              <a:lstStyle/>
              <a:p>
                <a:r>
                  <a:rPr lang="en-US" sz="1400" dirty="0" smtClean="0"/>
                  <a:t>1</a:t>
                </a:r>
              </a:p>
            </p:txBody>
          </p:sp>
        </p:grpSp>
        <p:grpSp>
          <p:nvGrpSpPr>
            <p:cNvPr id="239" name="Group 238"/>
            <p:cNvGrpSpPr/>
            <p:nvPr/>
          </p:nvGrpSpPr>
          <p:grpSpPr>
            <a:xfrm>
              <a:off x="3307016" y="522784"/>
              <a:ext cx="230986" cy="307776"/>
              <a:chOff x="4174731" y="2043299"/>
              <a:chExt cx="86154" cy="109098"/>
            </a:xfrm>
          </p:grpSpPr>
          <p:sp>
            <p:nvSpPr>
              <p:cNvPr id="299" name="Rectangle 298"/>
              <p:cNvSpPr/>
              <p:nvPr/>
            </p:nvSpPr>
            <p:spPr>
              <a:xfrm>
                <a:off x="4183696" y="2056962"/>
                <a:ext cx="77189" cy="89065"/>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0" name="TextBox 299"/>
              <p:cNvSpPr txBox="1"/>
              <p:nvPr/>
            </p:nvSpPr>
            <p:spPr>
              <a:xfrm>
                <a:off x="4174731" y="2043299"/>
                <a:ext cx="72975" cy="109098"/>
              </a:xfrm>
              <a:prstGeom prst="rect">
                <a:avLst/>
              </a:prstGeom>
              <a:noFill/>
            </p:spPr>
            <p:txBody>
              <a:bodyPr wrap="square" rtlCol="0">
                <a:spAutoFit/>
              </a:bodyPr>
              <a:lstStyle/>
              <a:p>
                <a:r>
                  <a:rPr lang="en-US" sz="1400" dirty="0" smtClean="0"/>
                  <a:t>2</a:t>
                </a:r>
              </a:p>
            </p:txBody>
          </p:sp>
        </p:grpSp>
        <p:grpSp>
          <p:nvGrpSpPr>
            <p:cNvPr id="240" name="Group 239"/>
            <p:cNvGrpSpPr/>
            <p:nvPr/>
          </p:nvGrpSpPr>
          <p:grpSpPr>
            <a:xfrm>
              <a:off x="3293308" y="-448242"/>
              <a:ext cx="308274" cy="307777"/>
              <a:chOff x="3091456" y="2197569"/>
              <a:chExt cx="114981" cy="109098"/>
            </a:xfrm>
          </p:grpSpPr>
          <p:sp>
            <p:nvSpPr>
              <p:cNvPr id="297" name="Rectangle 296"/>
              <p:cNvSpPr/>
              <p:nvPr/>
            </p:nvSpPr>
            <p:spPr>
              <a:xfrm>
                <a:off x="3101020" y="2210179"/>
                <a:ext cx="77189" cy="8906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8" name="TextBox 297"/>
              <p:cNvSpPr txBox="1"/>
              <p:nvPr/>
            </p:nvSpPr>
            <p:spPr>
              <a:xfrm>
                <a:off x="3091456" y="2197569"/>
                <a:ext cx="114981" cy="109098"/>
              </a:xfrm>
              <a:prstGeom prst="rect">
                <a:avLst/>
              </a:prstGeom>
              <a:noFill/>
            </p:spPr>
            <p:txBody>
              <a:bodyPr wrap="square" rtlCol="0">
                <a:spAutoFit/>
              </a:bodyPr>
              <a:lstStyle/>
              <a:p>
                <a:r>
                  <a:rPr lang="en-US" sz="1400" dirty="0" smtClean="0"/>
                  <a:t>3</a:t>
                </a:r>
              </a:p>
            </p:txBody>
          </p:sp>
        </p:grpSp>
        <p:grpSp>
          <p:nvGrpSpPr>
            <p:cNvPr id="241" name="Group 240"/>
            <p:cNvGrpSpPr/>
            <p:nvPr/>
          </p:nvGrpSpPr>
          <p:grpSpPr>
            <a:xfrm>
              <a:off x="3291141" y="204814"/>
              <a:ext cx="276037" cy="307777"/>
              <a:chOff x="3644959" y="1759041"/>
              <a:chExt cx="102957" cy="109098"/>
            </a:xfrm>
          </p:grpSpPr>
          <p:sp>
            <p:nvSpPr>
              <p:cNvPr id="295" name="Rectangle 294"/>
              <p:cNvSpPr/>
              <p:nvPr/>
            </p:nvSpPr>
            <p:spPr>
              <a:xfrm>
                <a:off x="3656643" y="1771356"/>
                <a:ext cx="77189" cy="89065"/>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96" name="TextBox 295"/>
              <p:cNvSpPr txBox="1"/>
              <p:nvPr/>
            </p:nvSpPr>
            <p:spPr>
              <a:xfrm>
                <a:off x="3644959" y="1759041"/>
                <a:ext cx="102957" cy="109098"/>
              </a:xfrm>
              <a:prstGeom prst="rect">
                <a:avLst/>
              </a:prstGeom>
              <a:noFill/>
            </p:spPr>
            <p:txBody>
              <a:bodyPr wrap="none" rtlCol="0">
                <a:spAutoFit/>
              </a:bodyPr>
              <a:lstStyle/>
              <a:p>
                <a:r>
                  <a:rPr lang="en-US" sz="1400" dirty="0" smtClean="0"/>
                  <a:t>1</a:t>
                </a:r>
              </a:p>
            </p:txBody>
          </p:sp>
        </p:grpSp>
        <p:grpSp>
          <p:nvGrpSpPr>
            <p:cNvPr id="242" name="Group 241"/>
            <p:cNvGrpSpPr/>
            <p:nvPr/>
          </p:nvGrpSpPr>
          <p:grpSpPr>
            <a:xfrm>
              <a:off x="3600145" y="-456305"/>
              <a:ext cx="238171" cy="307777"/>
              <a:chOff x="4172052" y="2046462"/>
              <a:chExt cx="88833" cy="109098"/>
            </a:xfrm>
          </p:grpSpPr>
          <p:sp>
            <p:nvSpPr>
              <p:cNvPr id="293" name="Rectangle 292"/>
              <p:cNvSpPr/>
              <p:nvPr/>
            </p:nvSpPr>
            <p:spPr>
              <a:xfrm>
                <a:off x="4183696" y="2056962"/>
                <a:ext cx="77189" cy="89065"/>
              </a:xfrm>
              <a:prstGeom prst="rect">
                <a:avLst/>
              </a:prstGeom>
              <a:solidFill>
                <a:srgbClr val="377EB8"/>
              </a:solidFill>
              <a:ln>
                <a:solidFill>
                  <a:srgbClr val="37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4" name="TextBox 293"/>
              <p:cNvSpPr txBox="1"/>
              <p:nvPr/>
            </p:nvSpPr>
            <p:spPr>
              <a:xfrm>
                <a:off x="4172052" y="2046462"/>
                <a:ext cx="72975" cy="109098"/>
              </a:xfrm>
              <a:prstGeom prst="rect">
                <a:avLst/>
              </a:prstGeom>
              <a:noFill/>
            </p:spPr>
            <p:txBody>
              <a:bodyPr wrap="square" rtlCol="0">
                <a:spAutoFit/>
              </a:bodyPr>
              <a:lstStyle/>
              <a:p>
                <a:r>
                  <a:rPr lang="en-US" sz="1400" dirty="0" smtClean="0"/>
                  <a:t>2</a:t>
                </a:r>
              </a:p>
            </p:txBody>
          </p:sp>
        </p:grpSp>
        <p:grpSp>
          <p:nvGrpSpPr>
            <p:cNvPr id="243" name="Group 242"/>
            <p:cNvGrpSpPr/>
            <p:nvPr/>
          </p:nvGrpSpPr>
          <p:grpSpPr>
            <a:xfrm>
              <a:off x="3602566" y="-133152"/>
              <a:ext cx="308274" cy="307776"/>
              <a:chOff x="3089062" y="2199325"/>
              <a:chExt cx="114981" cy="109098"/>
            </a:xfrm>
          </p:grpSpPr>
          <p:sp>
            <p:nvSpPr>
              <p:cNvPr id="291" name="Rectangle 290"/>
              <p:cNvSpPr/>
              <p:nvPr/>
            </p:nvSpPr>
            <p:spPr>
              <a:xfrm>
                <a:off x="3101020" y="2210179"/>
                <a:ext cx="77189" cy="89065"/>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2" name="TextBox 291"/>
              <p:cNvSpPr txBox="1"/>
              <p:nvPr/>
            </p:nvSpPr>
            <p:spPr>
              <a:xfrm>
                <a:off x="3089062" y="2199325"/>
                <a:ext cx="114981" cy="109098"/>
              </a:xfrm>
              <a:prstGeom prst="rect">
                <a:avLst/>
              </a:prstGeom>
              <a:noFill/>
            </p:spPr>
            <p:txBody>
              <a:bodyPr wrap="square" rtlCol="0">
                <a:spAutoFit/>
              </a:bodyPr>
              <a:lstStyle/>
              <a:p>
                <a:r>
                  <a:rPr lang="en-US" sz="1400" dirty="0" smtClean="0"/>
                  <a:t>3</a:t>
                </a:r>
              </a:p>
            </p:txBody>
          </p:sp>
        </p:grpSp>
        <p:grpSp>
          <p:nvGrpSpPr>
            <p:cNvPr id="244" name="Group 243"/>
            <p:cNvGrpSpPr/>
            <p:nvPr/>
          </p:nvGrpSpPr>
          <p:grpSpPr>
            <a:xfrm>
              <a:off x="3291509" y="-115421"/>
              <a:ext cx="570114" cy="307777"/>
              <a:chOff x="4947830" y="2711227"/>
              <a:chExt cx="212642" cy="109098"/>
            </a:xfrm>
          </p:grpSpPr>
          <p:sp>
            <p:nvSpPr>
              <p:cNvPr id="289" name="Rectangle 288"/>
              <p:cNvSpPr/>
              <p:nvPr/>
            </p:nvSpPr>
            <p:spPr>
              <a:xfrm>
                <a:off x="4958393" y="2721185"/>
                <a:ext cx="77189" cy="89065"/>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0" name="TextBox 289"/>
              <p:cNvSpPr txBox="1"/>
              <p:nvPr/>
            </p:nvSpPr>
            <p:spPr>
              <a:xfrm>
                <a:off x="4947830" y="2711227"/>
                <a:ext cx="212642" cy="109098"/>
              </a:xfrm>
              <a:prstGeom prst="rect">
                <a:avLst/>
              </a:prstGeom>
              <a:noFill/>
            </p:spPr>
            <p:txBody>
              <a:bodyPr wrap="square" rtlCol="0">
                <a:spAutoFit/>
              </a:bodyPr>
              <a:lstStyle/>
              <a:p>
                <a:r>
                  <a:rPr lang="en-US" sz="1400" dirty="0" smtClean="0"/>
                  <a:t>4</a:t>
                </a:r>
              </a:p>
            </p:txBody>
          </p:sp>
        </p:grpSp>
        <p:grpSp>
          <p:nvGrpSpPr>
            <p:cNvPr id="245" name="Group 244"/>
            <p:cNvGrpSpPr/>
            <p:nvPr/>
          </p:nvGrpSpPr>
          <p:grpSpPr>
            <a:xfrm>
              <a:off x="3586049" y="524394"/>
              <a:ext cx="276038" cy="307776"/>
              <a:chOff x="3643369" y="1759747"/>
              <a:chExt cx="102957" cy="109098"/>
            </a:xfrm>
          </p:grpSpPr>
          <p:sp>
            <p:nvSpPr>
              <p:cNvPr id="287" name="Rectangle 286"/>
              <p:cNvSpPr/>
              <p:nvPr/>
            </p:nvSpPr>
            <p:spPr>
              <a:xfrm>
                <a:off x="3656644" y="1771356"/>
                <a:ext cx="77189" cy="89065"/>
              </a:xfrm>
              <a:prstGeom prst="rect">
                <a:avLst/>
              </a:prstGeom>
              <a:solidFill>
                <a:srgbClr val="E41A1C"/>
              </a:solidFill>
              <a:ln>
                <a:solidFill>
                  <a:srgbClr val="E4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88" name="TextBox 287"/>
              <p:cNvSpPr txBox="1"/>
              <p:nvPr/>
            </p:nvSpPr>
            <p:spPr>
              <a:xfrm>
                <a:off x="3643369" y="1759747"/>
                <a:ext cx="102957" cy="109098"/>
              </a:xfrm>
              <a:prstGeom prst="rect">
                <a:avLst/>
              </a:prstGeom>
              <a:noFill/>
            </p:spPr>
            <p:txBody>
              <a:bodyPr wrap="none" rtlCol="0">
                <a:spAutoFit/>
              </a:bodyPr>
              <a:lstStyle/>
              <a:p>
                <a:r>
                  <a:rPr lang="en-US" sz="1400" dirty="0" smtClean="0"/>
                  <a:t>1</a:t>
                </a:r>
              </a:p>
            </p:txBody>
          </p:sp>
        </p:grpSp>
        <p:grpSp>
          <p:nvGrpSpPr>
            <p:cNvPr id="246" name="Group 245"/>
            <p:cNvGrpSpPr/>
            <p:nvPr/>
          </p:nvGrpSpPr>
          <p:grpSpPr>
            <a:xfrm>
              <a:off x="3584498" y="189511"/>
              <a:ext cx="570114" cy="307776"/>
              <a:chOff x="4941948" y="2706931"/>
              <a:chExt cx="212642" cy="109098"/>
            </a:xfrm>
          </p:grpSpPr>
          <p:sp>
            <p:nvSpPr>
              <p:cNvPr id="285" name="Rectangle 284"/>
              <p:cNvSpPr/>
              <p:nvPr/>
            </p:nvSpPr>
            <p:spPr>
              <a:xfrm>
                <a:off x="4958393" y="2721185"/>
                <a:ext cx="77189" cy="89065"/>
              </a:xfrm>
              <a:prstGeom prst="rect">
                <a:avLst/>
              </a:prstGeom>
              <a:solidFill>
                <a:srgbClr val="984EA3"/>
              </a:solidFill>
              <a:ln>
                <a:solidFill>
                  <a:srgbClr val="984E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6" name="TextBox 285"/>
              <p:cNvSpPr txBox="1"/>
              <p:nvPr/>
            </p:nvSpPr>
            <p:spPr>
              <a:xfrm>
                <a:off x="4941948" y="2706931"/>
                <a:ext cx="212642" cy="109098"/>
              </a:xfrm>
              <a:prstGeom prst="rect">
                <a:avLst/>
              </a:prstGeom>
              <a:noFill/>
            </p:spPr>
            <p:txBody>
              <a:bodyPr wrap="square" rtlCol="0">
                <a:spAutoFit/>
              </a:bodyPr>
              <a:lstStyle/>
              <a:p>
                <a:r>
                  <a:rPr lang="en-US" sz="1400" dirty="0" smtClean="0"/>
                  <a:t>4</a:t>
                </a:r>
              </a:p>
            </p:txBody>
          </p:sp>
        </p:grpSp>
        <p:grpSp>
          <p:nvGrpSpPr>
            <p:cNvPr id="247" name="Group 246"/>
            <p:cNvGrpSpPr/>
            <p:nvPr/>
          </p:nvGrpSpPr>
          <p:grpSpPr>
            <a:xfrm>
              <a:off x="3989761" y="-463057"/>
              <a:ext cx="1229147" cy="1292031"/>
              <a:chOff x="4452545" y="1949512"/>
              <a:chExt cx="458448" cy="457988"/>
            </a:xfrm>
          </p:grpSpPr>
          <p:grpSp>
            <p:nvGrpSpPr>
              <p:cNvPr id="248" name="Group 247"/>
              <p:cNvGrpSpPr/>
              <p:nvPr/>
            </p:nvGrpSpPr>
            <p:grpSpPr>
              <a:xfrm>
                <a:off x="4452545" y="1949512"/>
                <a:ext cx="116196" cy="456134"/>
                <a:chOff x="5413130" y="2357766"/>
                <a:chExt cx="116196" cy="456134"/>
              </a:xfrm>
            </p:grpSpPr>
            <p:sp>
              <p:nvSpPr>
                <p:cNvPr id="276" name="Rectangle 275"/>
                <p:cNvSpPr/>
                <p:nvPr/>
              </p:nvSpPr>
              <p:spPr>
                <a:xfrm>
                  <a:off x="5427711" y="2715754"/>
                  <a:ext cx="77189" cy="89065"/>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7" name="Rectangle 276"/>
                <p:cNvSpPr/>
                <p:nvPr/>
              </p:nvSpPr>
              <p:spPr>
                <a:xfrm>
                  <a:off x="5427712" y="2488358"/>
                  <a:ext cx="77189" cy="89065"/>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8" name="TextBox 277"/>
                <p:cNvSpPr txBox="1"/>
                <p:nvPr/>
              </p:nvSpPr>
              <p:spPr>
                <a:xfrm>
                  <a:off x="5414463" y="2474944"/>
                  <a:ext cx="72975" cy="109098"/>
                </a:xfrm>
                <a:prstGeom prst="rect">
                  <a:avLst/>
                </a:prstGeom>
                <a:noFill/>
              </p:spPr>
              <p:txBody>
                <a:bodyPr wrap="square" rtlCol="0">
                  <a:spAutoFit/>
                </a:bodyPr>
                <a:lstStyle/>
                <a:p>
                  <a:r>
                    <a:rPr lang="en-US" sz="1400" dirty="0" smtClean="0"/>
                    <a:t>6</a:t>
                  </a:r>
                </a:p>
              </p:txBody>
            </p:sp>
            <p:grpSp>
              <p:nvGrpSpPr>
                <p:cNvPr id="279" name="Group 278"/>
                <p:cNvGrpSpPr/>
                <p:nvPr/>
              </p:nvGrpSpPr>
              <p:grpSpPr>
                <a:xfrm>
                  <a:off x="5414345" y="2593320"/>
                  <a:ext cx="114981" cy="109098"/>
                  <a:chOff x="3086196" y="2201602"/>
                  <a:chExt cx="114981" cy="109098"/>
                </a:xfrm>
              </p:grpSpPr>
              <p:sp>
                <p:nvSpPr>
                  <p:cNvPr id="283" name="Rectangle 282"/>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4" name="TextBox 283"/>
                  <p:cNvSpPr txBox="1"/>
                  <p:nvPr/>
                </p:nvSpPr>
                <p:spPr>
                  <a:xfrm>
                    <a:off x="3086196" y="2201602"/>
                    <a:ext cx="114981" cy="109098"/>
                  </a:xfrm>
                  <a:prstGeom prst="rect">
                    <a:avLst/>
                  </a:prstGeom>
                  <a:noFill/>
                </p:spPr>
                <p:txBody>
                  <a:bodyPr wrap="square" rtlCol="0">
                    <a:spAutoFit/>
                  </a:bodyPr>
                  <a:lstStyle/>
                  <a:p>
                    <a:r>
                      <a:rPr lang="en-US" sz="1400" dirty="0" smtClean="0"/>
                      <a:t>7</a:t>
                    </a:r>
                  </a:p>
                </p:txBody>
              </p:sp>
            </p:grpSp>
            <p:sp>
              <p:nvSpPr>
                <p:cNvPr id="280" name="TextBox 279"/>
                <p:cNvSpPr txBox="1"/>
                <p:nvPr/>
              </p:nvSpPr>
              <p:spPr>
                <a:xfrm>
                  <a:off x="5418488" y="2704802"/>
                  <a:ext cx="71257" cy="109098"/>
                </a:xfrm>
                <a:prstGeom prst="rect">
                  <a:avLst/>
                </a:prstGeom>
                <a:noFill/>
              </p:spPr>
              <p:txBody>
                <a:bodyPr wrap="square" rtlCol="0">
                  <a:spAutoFit/>
                </a:bodyPr>
                <a:lstStyle/>
                <a:p>
                  <a:r>
                    <a:rPr lang="en-US" sz="1400" dirty="0" smtClean="0"/>
                    <a:t>8</a:t>
                  </a:r>
                </a:p>
              </p:txBody>
            </p:sp>
            <p:sp>
              <p:nvSpPr>
                <p:cNvPr id="281" name="Rectangle 280"/>
                <p:cNvSpPr/>
                <p:nvPr/>
              </p:nvSpPr>
              <p:spPr>
                <a:xfrm>
                  <a:off x="5427712" y="2372581"/>
                  <a:ext cx="77189" cy="89065"/>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82" name="TextBox 281"/>
                <p:cNvSpPr txBox="1"/>
                <p:nvPr/>
              </p:nvSpPr>
              <p:spPr>
                <a:xfrm>
                  <a:off x="5413130" y="2357766"/>
                  <a:ext cx="102957" cy="109098"/>
                </a:xfrm>
                <a:prstGeom prst="rect">
                  <a:avLst/>
                </a:prstGeom>
                <a:noFill/>
                <a:ln>
                  <a:noFill/>
                </a:ln>
              </p:spPr>
              <p:txBody>
                <a:bodyPr wrap="none" rtlCol="0">
                  <a:spAutoFit/>
                </a:bodyPr>
                <a:lstStyle/>
                <a:p>
                  <a:r>
                    <a:rPr lang="en-US" sz="1400" dirty="0" smtClean="0"/>
                    <a:t>5</a:t>
                  </a:r>
                </a:p>
              </p:txBody>
            </p:sp>
          </p:grpSp>
          <p:sp>
            <p:nvSpPr>
              <p:cNvPr id="249" name="Rectangle 248"/>
              <p:cNvSpPr/>
              <p:nvPr/>
            </p:nvSpPr>
            <p:spPr>
              <a:xfrm>
                <a:off x="4584193" y="1965053"/>
                <a:ext cx="77189" cy="89065"/>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0" name="Rectangle 249"/>
              <p:cNvSpPr/>
              <p:nvPr/>
            </p:nvSpPr>
            <p:spPr>
              <a:xfrm>
                <a:off x="4583565" y="2195418"/>
                <a:ext cx="77189" cy="89065"/>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1" name="TextBox 250"/>
              <p:cNvSpPr txBox="1"/>
              <p:nvPr/>
            </p:nvSpPr>
            <p:spPr>
              <a:xfrm>
                <a:off x="4569023" y="2182608"/>
                <a:ext cx="72975" cy="109098"/>
              </a:xfrm>
              <a:prstGeom prst="rect">
                <a:avLst/>
              </a:prstGeom>
              <a:noFill/>
            </p:spPr>
            <p:txBody>
              <a:bodyPr wrap="square" rtlCol="0">
                <a:spAutoFit/>
              </a:bodyPr>
              <a:lstStyle/>
              <a:p>
                <a:r>
                  <a:rPr lang="en-US" sz="1400" dirty="0" smtClean="0"/>
                  <a:t>6</a:t>
                </a:r>
              </a:p>
            </p:txBody>
          </p:sp>
          <p:grpSp>
            <p:nvGrpSpPr>
              <p:cNvPr id="252" name="Group 251"/>
              <p:cNvGrpSpPr/>
              <p:nvPr/>
            </p:nvGrpSpPr>
            <p:grpSpPr>
              <a:xfrm>
                <a:off x="4571647" y="2297270"/>
                <a:ext cx="114981" cy="109098"/>
                <a:chOff x="3087405" y="2199131"/>
                <a:chExt cx="114981" cy="109098"/>
              </a:xfrm>
            </p:grpSpPr>
            <p:sp>
              <p:nvSpPr>
                <p:cNvPr id="274" name="Rectangle 273"/>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5" name="TextBox 274"/>
                <p:cNvSpPr txBox="1"/>
                <p:nvPr/>
              </p:nvSpPr>
              <p:spPr>
                <a:xfrm>
                  <a:off x="3087405" y="2199131"/>
                  <a:ext cx="114981" cy="109098"/>
                </a:xfrm>
                <a:prstGeom prst="rect">
                  <a:avLst/>
                </a:prstGeom>
                <a:noFill/>
              </p:spPr>
              <p:txBody>
                <a:bodyPr wrap="square" rtlCol="0">
                  <a:spAutoFit/>
                </a:bodyPr>
                <a:lstStyle/>
                <a:p>
                  <a:r>
                    <a:rPr lang="en-US" sz="1400" dirty="0" smtClean="0"/>
                    <a:t>7</a:t>
                  </a:r>
                </a:p>
              </p:txBody>
            </p:sp>
          </p:grpSp>
          <p:sp>
            <p:nvSpPr>
              <p:cNvPr id="253" name="TextBox 252"/>
              <p:cNvSpPr txBox="1"/>
              <p:nvPr/>
            </p:nvSpPr>
            <p:spPr>
              <a:xfrm>
                <a:off x="4568227" y="1951353"/>
                <a:ext cx="71257" cy="109098"/>
              </a:xfrm>
              <a:prstGeom prst="rect">
                <a:avLst/>
              </a:prstGeom>
              <a:noFill/>
            </p:spPr>
            <p:txBody>
              <a:bodyPr wrap="square" rtlCol="0">
                <a:spAutoFit/>
              </a:bodyPr>
              <a:lstStyle/>
              <a:p>
                <a:r>
                  <a:rPr lang="en-US" sz="1400" dirty="0" smtClean="0"/>
                  <a:t>8</a:t>
                </a:r>
              </a:p>
            </p:txBody>
          </p:sp>
          <p:sp>
            <p:nvSpPr>
              <p:cNvPr id="254" name="Rectangle 253"/>
              <p:cNvSpPr/>
              <p:nvPr/>
            </p:nvSpPr>
            <p:spPr>
              <a:xfrm>
                <a:off x="4586333" y="2080202"/>
                <a:ext cx="77189" cy="89065"/>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5" name="TextBox 254"/>
              <p:cNvSpPr txBox="1"/>
              <p:nvPr/>
            </p:nvSpPr>
            <p:spPr>
              <a:xfrm>
                <a:off x="4572588" y="2068404"/>
                <a:ext cx="102957" cy="109098"/>
              </a:xfrm>
              <a:prstGeom prst="rect">
                <a:avLst/>
              </a:prstGeom>
              <a:noFill/>
              <a:ln>
                <a:noFill/>
              </a:ln>
            </p:spPr>
            <p:txBody>
              <a:bodyPr wrap="none" rtlCol="0">
                <a:spAutoFit/>
              </a:bodyPr>
              <a:lstStyle/>
              <a:p>
                <a:r>
                  <a:rPr lang="en-US" sz="1400" dirty="0" smtClean="0"/>
                  <a:t>5</a:t>
                </a:r>
              </a:p>
            </p:txBody>
          </p:sp>
          <p:sp>
            <p:nvSpPr>
              <p:cNvPr id="256" name="Rectangle 255"/>
              <p:cNvSpPr/>
              <p:nvPr/>
            </p:nvSpPr>
            <p:spPr>
              <a:xfrm>
                <a:off x="4694781" y="2193643"/>
                <a:ext cx="77189" cy="89065"/>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7" name="Rectangle 256"/>
              <p:cNvSpPr/>
              <p:nvPr/>
            </p:nvSpPr>
            <p:spPr>
              <a:xfrm>
                <a:off x="4803635" y="2307742"/>
                <a:ext cx="77189" cy="89065"/>
              </a:xfrm>
              <a:prstGeom prst="rect">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8" name="Rectangle 257"/>
              <p:cNvSpPr/>
              <p:nvPr/>
            </p:nvSpPr>
            <p:spPr>
              <a:xfrm>
                <a:off x="4694781" y="2310068"/>
                <a:ext cx="77189" cy="89065"/>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9" name="Rectangle 258"/>
              <p:cNvSpPr/>
              <p:nvPr/>
            </p:nvSpPr>
            <p:spPr>
              <a:xfrm>
                <a:off x="4694781" y="2079244"/>
                <a:ext cx="77189" cy="89065"/>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0" name="Rectangle 259"/>
              <p:cNvSpPr/>
              <p:nvPr/>
            </p:nvSpPr>
            <p:spPr>
              <a:xfrm>
                <a:off x="4803635" y="2193471"/>
                <a:ext cx="77189" cy="89065"/>
              </a:xfrm>
              <a:prstGeom prst="rect">
                <a:avLst/>
              </a:prstGeom>
              <a:solidFill>
                <a:srgbClr val="F781BF"/>
              </a:solid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1" name="Rectangle 260"/>
              <p:cNvSpPr/>
              <p:nvPr/>
            </p:nvSpPr>
            <p:spPr>
              <a:xfrm>
                <a:off x="4807786" y="1964326"/>
                <a:ext cx="77189" cy="89065"/>
              </a:xfrm>
              <a:prstGeom prst="rect">
                <a:avLst/>
              </a:prstGeom>
              <a:solidFill>
                <a:srgbClr val="FFFF01"/>
              </a:solidFill>
              <a:ln>
                <a:solidFill>
                  <a:srgbClr val="FFF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2" name="TextBox 261"/>
              <p:cNvSpPr txBox="1"/>
              <p:nvPr/>
            </p:nvSpPr>
            <p:spPr>
              <a:xfrm>
                <a:off x="4796012" y="1951905"/>
                <a:ext cx="114981" cy="109098"/>
              </a:xfrm>
              <a:prstGeom prst="rect">
                <a:avLst/>
              </a:prstGeom>
              <a:noFill/>
            </p:spPr>
            <p:txBody>
              <a:bodyPr wrap="square" rtlCol="0">
                <a:spAutoFit/>
              </a:bodyPr>
              <a:lstStyle/>
              <a:p>
                <a:r>
                  <a:rPr lang="en-US" sz="1400" dirty="0" smtClean="0"/>
                  <a:t>6</a:t>
                </a:r>
              </a:p>
            </p:txBody>
          </p:sp>
          <p:grpSp>
            <p:nvGrpSpPr>
              <p:cNvPr id="263" name="Group 262"/>
              <p:cNvGrpSpPr/>
              <p:nvPr/>
            </p:nvGrpSpPr>
            <p:grpSpPr>
              <a:xfrm>
                <a:off x="4683575" y="1951048"/>
                <a:ext cx="114981" cy="109098"/>
                <a:chOff x="3086257" y="2193272"/>
                <a:chExt cx="114981" cy="109098"/>
              </a:xfrm>
            </p:grpSpPr>
            <p:sp>
              <p:nvSpPr>
                <p:cNvPr id="272" name="Rectangle 271"/>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3" name="TextBox 272"/>
                <p:cNvSpPr txBox="1"/>
                <p:nvPr/>
              </p:nvSpPr>
              <p:spPr>
                <a:xfrm>
                  <a:off x="3086257" y="2193272"/>
                  <a:ext cx="114981" cy="109098"/>
                </a:xfrm>
                <a:prstGeom prst="rect">
                  <a:avLst/>
                </a:prstGeom>
                <a:noFill/>
              </p:spPr>
              <p:txBody>
                <a:bodyPr wrap="square" rtlCol="0">
                  <a:spAutoFit/>
                </a:bodyPr>
                <a:lstStyle/>
                <a:p>
                  <a:r>
                    <a:rPr lang="en-US" sz="1400" dirty="0" smtClean="0"/>
                    <a:t>7</a:t>
                  </a:r>
                </a:p>
              </p:txBody>
            </p:sp>
          </p:grpSp>
          <p:sp>
            <p:nvSpPr>
              <p:cNvPr id="264" name="TextBox 263"/>
              <p:cNvSpPr txBox="1"/>
              <p:nvPr/>
            </p:nvSpPr>
            <p:spPr>
              <a:xfrm>
                <a:off x="4682267" y="2180754"/>
                <a:ext cx="102957" cy="109098"/>
              </a:xfrm>
              <a:prstGeom prst="rect">
                <a:avLst/>
              </a:prstGeom>
              <a:noFill/>
              <a:ln>
                <a:noFill/>
              </a:ln>
            </p:spPr>
            <p:txBody>
              <a:bodyPr wrap="none" rtlCol="0">
                <a:spAutoFit/>
              </a:bodyPr>
              <a:lstStyle/>
              <a:p>
                <a:r>
                  <a:rPr lang="en-US" sz="1400" dirty="0" smtClean="0"/>
                  <a:t>5</a:t>
                </a:r>
              </a:p>
            </p:txBody>
          </p:sp>
          <p:sp>
            <p:nvSpPr>
              <p:cNvPr id="265" name="TextBox 264"/>
              <p:cNvSpPr txBox="1"/>
              <p:nvPr/>
            </p:nvSpPr>
            <p:spPr>
              <a:xfrm>
                <a:off x="4792986" y="2296259"/>
                <a:ext cx="102957" cy="109098"/>
              </a:xfrm>
              <a:prstGeom prst="rect">
                <a:avLst/>
              </a:prstGeom>
              <a:noFill/>
              <a:ln>
                <a:noFill/>
              </a:ln>
            </p:spPr>
            <p:txBody>
              <a:bodyPr wrap="none" rtlCol="0">
                <a:spAutoFit/>
              </a:bodyPr>
              <a:lstStyle/>
              <a:p>
                <a:r>
                  <a:rPr lang="en-US" sz="1400" dirty="0" smtClean="0"/>
                  <a:t>5</a:t>
                </a:r>
              </a:p>
            </p:txBody>
          </p:sp>
          <p:sp>
            <p:nvSpPr>
              <p:cNvPr id="266" name="TextBox 265"/>
              <p:cNvSpPr txBox="1"/>
              <p:nvPr/>
            </p:nvSpPr>
            <p:spPr>
              <a:xfrm>
                <a:off x="4684463" y="2065710"/>
                <a:ext cx="71257" cy="109098"/>
              </a:xfrm>
              <a:prstGeom prst="rect">
                <a:avLst/>
              </a:prstGeom>
              <a:noFill/>
            </p:spPr>
            <p:txBody>
              <a:bodyPr wrap="square" rtlCol="0">
                <a:spAutoFit/>
              </a:bodyPr>
              <a:lstStyle/>
              <a:p>
                <a:r>
                  <a:rPr lang="en-US" sz="1400" dirty="0" smtClean="0"/>
                  <a:t>8</a:t>
                </a:r>
              </a:p>
            </p:txBody>
          </p:sp>
          <p:sp>
            <p:nvSpPr>
              <p:cNvPr id="267" name="TextBox 266"/>
              <p:cNvSpPr txBox="1"/>
              <p:nvPr/>
            </p:nvSpPr>
            <p:spPr>
              <a:xfrm>
                <a:off x="4792925" y="2182413"/>
                <a:ext cx="71257" cy="109098"/>
              </a:xfrm>
              <a:prstGeom prst="rect">
                <a:avLst/>
              </a:prstGeom>
              <a:noFill/>
            </p:spPr>
            <p:txBody>
              <a:bodyPr wrap="square" rtlCol="0">
                <a:spAutoFit/>
              </a:bodyPr>
              <a:lstStyle/>
              <a:p>
                <a:r>
                  <a:rPr lang="en-US" sz="1400" dirty="0" smtClean="0"/>
                  <a:t>8</a:t>
                </a:r>
              </a:p>
            </p:txBody>
          </p:sp>
          <p:sp>
            <p:nvSpPr>
              <p:cNvPr id="268" name="TextBox 267"/>
              <p:cNvSpPr txBox="1"/>
              <p:nvPr/>
            </p:nvSpPr>
            <p:spPr>
              <a:xfrm>
                <a:off x="4682508" y="2298402"/>
                <a:ext cx="72975" cy="109098"/>
              </a:xfrm>
              <a:prstGeom prst="rect">
                <a:avLst/>
              </a:prstGeom>
              <a:noFill/>
            </p:spPr>
            <p:txBody>
              <a:bodyPr wrap="square" rtlCol="0">
                <a:spAutoFit/>
              </a:bodyPr>
              <a:lstStyle/>
              <a:p>
                <a:r>
                  <a:rPr lang="en-US" sz="1400" dirty="0" smtClean="0"/>
                  <a:t>6</a:t>
                </a:r>
              </a:p>
            </p:txBody>
          </p:sp>
          <p:grpSp>
            <p:nvGrpSpPr>
              <p:cNvPr id="269" name="Group 268"/>
              <p:cNvGrpSpPr/>
              <p:nvPr/>
            </p:nvGrpSpPr>
            <p:grpSpPr>
              <a:xfrm>
                <a:off x="4796012" y="2066034"/>
                <a:ext cx="114981" cy="109098"/>
                <a:chOff x="3089246" y="2198423"/>
                <a:chExt cx="114981" cy="109098"/>
              </a:xfrm>
            </p:grpSpPr>
            <p:sp>
              <p:nvSpPr>
                <p:cNvPr id="270" name="Rectangle 269"/>
                <p:cNvSpPr/>
                <p:nvPr/>
              </p:nvSpPr>
              <p:spPr>
                <a:xfrm>
                  <a:off x="3101020" y="2210179"/>
                  <a:ext cx="77189" cy="89065"/>
                </a:xfrm>
                <a:prstGeom prst="rect">
                  <a:avLst/>
                </a:prstGeom>
                <a:solidFill>
                  <a:srgbClr val="A65628"/>
                </a:solid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1" name="TextBox 270"/>
                <p:cNvSpPr txBox="1"/>
                <p:nvPr/>
              </p:nvSpPr>
              <p:spPr>
                <a:xfrm>
                  <a:off x="3089246" y="2198423"/>
                  <a:ext cx="114981" cy="109098"/>
                </a:xfrm>
                <a:prstGeom prst="rect">
                  <a:avLst/>
                </a:prstGeom>
                <a:noFill/>
              </p:spPr>
              <p:txBody>
                <a:bodyPr wrap="square" rtlCol="0">
                  <a:spAutoFit/>
                </a:bodyPr>
                <a:lstStyle/>
                <a:p>
                  <a:r>
                    <a:rPr lang="en-US" sz="1400" dirty="0" smtClean="0"/>
                    <a:t>7</a:t>
                  </a:r>
                </a:p>
              </p:txBody>
            </p:sp>
          </p:grpSp>
        </p:grpSp>
      </p:grpSp>
      <p:grpSp>
        <p:nvGrpSpPr>
          <p:cNvPr id="313" name="Group 312"/>
          <p:cNvGrpSpPr/>
          <p:nvPr/>
        </p:nvGrpSpPr>
        <p:grpSpPr>
          <a:xfrm>
            <a:off x="9079561" y="3948399"/>
            <a:ext cx="350982" cy="86924"/>
            <a:chOff x="4155673" y="2096889"/>
            <a:chExt cx="259829" cy="54200"/>
          </a:xfrm>
        </p:grpSpPr>
        <p:sp>
          <p:nvSpPr>
            <p:cNvPr id="314" name="Oval 313"/>
            <p:cNvSpPr/>
            <p:nvPr/>
          </p:nvSpPr>
          <p:spPr>
            <a:xfrm>
              <a:off x="4155673" y="2097204"/>
              <a:ext cx="53578" cy="5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4261623" y="2097204"/>
              <a:ext cx="53578" cy="5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4361924" y="2096889"/>
              <a:ext cx="53578" cy="5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7" name="Left Brace 316"/>
          <p:cNvSpPr/>
          <p:nvPr/>
        </p:nvSpPr>
        <p:spPr>
          <a:xfrm rot="5400000">
            <a:off x="7043861" y="2643290"/>
            <a:ext cx="96014" cy="1151053"/>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23" name="Group 322"/>
          <p:cNvGrpSpPr/>
          <p:nvPr/>
        </p:nvGrpSpPr>
        <p:grpSpPr>
          <a:xfrm>
            <a:off x="10299048" y="3467875"/>
            <a:ext cx="280589" cy="1020825"/>
            <a:chOff x="6859915" y="1346125"/>
            <a:chExt cx="174099" cy="734848"/>
          </a:xfrm>
        </p:grpSpPr>
        <p:sp>
          <p:nvSpPr>
            <p:cNvPr id="324" name="Rectangle 323"/>
            <p:cNvSpPr/>
            <p:nvPr/>
          </p:nvSpPr>
          <p:spPr>
            <a:xfrm>
              <a:off x="6882219" y="1392867"/>
              <a:ext cx="133545" cy="143103"/>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6883046" y="1559715"/>
              <a:ext cx="133545" cy="143103"/>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6883780" y="1725519"/>
              <a:ext cx="133545" cy="143103"/>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a:off x="6884607" y="1892367"/>
              <a:ext cx="133545" cy="143103"/>
            </a:xfrm>
            <a:prstGeom prst="rect">
              <a:avLst/>
            </a:prstGeom>
            <a:solidFill>
              <a:srgbClr val="4DAF4A"/>
            </a:solidFill>
            <a:ln>
              <a:solidFill>
                <a:srgbClr val="4DA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TextBox 327"/>
            <p:cNvSpPr txBox="1"/>
            <p:nvPr/>
          </p:nvSpPr>
          <p:spPr>
            <a:xfrm>
              <a:off x="6859915" y="1346125"/>
              <a:ext cx="163318" cy="221555"/>
            </a:xfrm>
            <a:prstGeom prst="rect">
              <a:avLst/>
            </a:prstGeom>
            <a:noFill/>
          </p:spPr>
          <p:txBody>
            <a:bodyPr wrap="none" rtlCol="0">
              <a:spAutoFit/>
            </a:bodyPr>
            <a:lstStyle/>
            <a:p>
              <a:r>
                <a:rPr lang="en-US" sz="1400" dirty="0" smtClean="0"/>
                <a:t>x</a:t>
              </a:r>
              <a:endParaRPr lang="en-US" sz="1400" dirty="0"/>
            </a:p>
          </p:txBody>
        </p:sp>
        <p:sp>
          <p:nvSpPr>
            <p:cNvPr id="329" name="TextBox 328"/>
            <p:cNvSpPr txBox="1"/>
            <p:nvPr/>
          </p:nvSpPr>
          <p:spPr>
            <a:xfrm>
              <a:off x="6868707" y="1507896"/>
              <a:ext cx="165307" cy="221555"/>
            </a:xfrm>
            <a:prstGeom prst="rect">
              <a:avLst/>
            </a:prstGeom>
            <a:noFill/>
          </p:spPr>
          <p:txBody>
            <a:bodyPr wrap="none" rtlCol="0">
              <a:spAutoFit/>
            </a:bodyPr>
            <a:lstStyle/>
            <a:p>
              <a:r>
                <a:rPr lang="en-US" sz="1400" dirty="0"/>
                <a:t>y</a:t>
              </a:r>
              <a:endParaRPr lang="en-US" sz="1200" dirty="0" smtClean="0"/>
            </a:p>
          </p:txBody>
        </p:sp>
        <p:sp>
          <p:nvSpPr>
            <p:cNvPr id="330" name="TextBox 329"/>
            <p:cNvSpPr txBox="1"/>
            <p:nvPr/>
          </p:nvSpPr>
          <p:spPr>
            <a:xfrm>
              <a:off x="6866153" y="1676219"/>
              <a:ext cx="158344" cy="221555"/>
            </a:xfrm>
            <a:prstGeom prst="rect">
              <a:avLst/>
            </a:prstGeom>
            <a:noFill/>
          </p:spPr>
          <p:txBody>
            <a:bodyPr wrap="none" rtlCol="0">
              <a:spAutoFit/>
            </a:bodyPr>
            <a:lstStyle/>
            <a:p>
              <a:r>
                <a:rPr lang="en-US" sz="1400" dirty="0" smtClean="0"/>
                <a:t>z</a:t>
              </a:r>
              <a:endParaRPr lang="en-US" sz="1400" dirty="0"/>
            </a:p>
          </p:txBody>
        </p:sp>
        <p:sp>
          <p:nvSpPr>
            <p:cNvPr id="331" name="TextBox 330"/>
            <p:cNvSpPr txBox="1"/>
            <p:nvPr/>
          </p:nvSpPr>
          <p:spPr>
            <a:xfrm>
              <a:off x="6871170" y="1859418"/>
              <a:ext cx="148398" cy="221555"/>
            </a:xfrm>
            <a:prstGeom prst="rect">
              <a:avLst/>
            </a:prstGeom>
            <a:noFill/>
          </p:spPr>
          <p:txBody>
            <a:bodyPr wrap="none" rtlCol="0">
              <a:spAutoFit/>
            </a:bodyPr>
            <a:lstStyle/>
            <a:p>
              <a:r>
                <a:rPr lang="en-US" sz="1400" dirty="0" smtClean="0"/>
                <a:t>f</a:t>
              </a:r>
              <a:endParaRPr lang="en-US" sz="1400" dirty="0"/>
            </a:p>
          </p:txBody>
        </p:sp>
      </p:grpSp>
      <p:sp>
        <p:nvSpPr>
          <p:cNvPr id="332" name="Double Bracket 331"/>
          <p:cNvSpPr/>
          <p:nvPr/>
        </p:nvSpPr>
        <p:spPr>
          <a:xfrm>
            <a:off x="6268364" y="3367707"/>
            <a:ext cx="3225101" cy="122861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3" name="Left Brace 332"/>
          <p:cNvSpPr/>
          <p:nvPr/>
        </p:nvSpPr>
        <p:spPr>
          <a:xfrm rot="5400000">
            <a:off x="8377184" y="2648785"/>
            <a:ext cx="81795" cy="112584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TextBox 333"/>
          <p:cNvSpPr txBox="1"/>
          <p:nvPr/>
        </p:nvSpPr>
        <p:spPr>
          <a:xfrm>
            <a:off x="9656328" y="4389781"/>
            <a:ext cx="314510" cy="707886"/>
          </a:xfrm>
          <a:prstGeom prst="rect">
            <a:avLst/>
          </a:prstGeom>
          <a:noFill/>
        </p:spPr>
        <p:txBody>
          <a:bodyPr wrap="none" rtlCol="0">
            <a:spAutoFit/>
          </a:bodyPr>
          <a:lstStyle/>
          <a:p>
            <a:r>
              <a:rPr lang="en-US" sz="4000" dirty="0" smtClean="0"/>
              <a:t>.</a:t>
            </a:r>
            <a:endParaRPr lang="en-US" sz="4000" dirty="0"/>
          </a:p>
        </p:txBody>
      </p:sp>
      <p:cxnSp>
        <p:nvCxnSpPr>
          <p:cNvPr id="194" name="Curved Connector 193"/>
          <p:cNvCxnSpPr>
            <a:stCxn id="14" idx="0"/>
            <a:endCxn id="317" idx="1"/>
          </p:cNvCxnSpPr>
          <p:nvPr/>
        </p:nvCxnSpPr>
        <p:spPr>
          <a:xfrm rot="5400000" flipH="1" flipV="1">
            <a:off x="4378183" y="471364"/>
            <a:ext cx="14239" cy="5413132"/>
          </a:xfrm>
          <a:prstGeom prst="curvedConnector3">
            <a:avLst>
              <a:gd name="adj1" fmla="val 228378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urved Connector 197"/>
          <p:cNvCxnSpPr>
            <a:stCxn id="23" idx="0"/>
            <a:endCxn id="333" idx="1"/>
          </p:cNvCxnSpPr>
          <p:nvPr/>
        </p:nvCxnSpPr>
        <p:spPr>
          <a:xfrm rot="5400000" flipH="1" flipV="1">
            <a:off x="5262095" y="32460"/>
            <a:ext cx="17634" cy="6294337"/>
          </a:xfrm>
          <a:prstGeom prst="curvedConnector3">
            <a:avLst>
              <a:gd name="adj1" fmla="val 13545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5" name="Picture 334"/>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6032982" y="3572634"/>
            <a:ext cx="165573" cy="691266"/>
          </a:xfrm>
          <a:prstGeom prst="rect">
            <a:avLst/>
          </a:prstGeom>
        </p:spPr>
      </p:pic>
      <p:pic>
        <p:nvPicPr>
          <p:cNvPr id="336" name="Picture 335"/>
          <p:cNvPicPr>
            <a:picLocks noChangeAspect="1"/>
          </p:cNvPicPr>
          <p:nvPr>
            <p:custDataLst>
              <p:tags r:id="rId11"/>
            </p:custDataLst>
          </p:nvPr>
        </p:nvPicPr>
        <p:blipFill>
          <a:blip r:embed="rId21" cstate="print">
            <a:extLst>
              <a:ext uri="{28A0092B-C50C-407E-A947-70E740481C1C}">
                <a14:useLocalDpi xmlns:a14="http://schemas.microsoft.com/office/drawing/2010/main" val="0"/>
              </a:ext>
            </a:extLst>
          </a:blip>
          <a:stretch>
            <a:fillRect/>
          </a:stretch>
        </p:blipFill>
        <p:spPr>
          <a:xfrm>
            <a:off x="10688646" y="3620036"/>
            <a:ext cx="165573" cy="691266"/>
          </a:xfrm>
          <a:prstGeom prst="rect">
            <a:avLst/>
          </a:prstGeom>
        </p:spPr>
      </p:pic>
      <p:sp>
        <p:nvSpPr>
          <p:cNvPr id="337" name="TextBox 336"/>
          <p:cNvSpPr txBox="1"/>
          <p:nvPr/>
        </p:nvSpPr>
        <p:spPr>
          <a:xfrm>
            <a:off x="10801143" y="3489958"/>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sp>
        <p:nvSpPr>
          <p:cNvPr id="338" name="TextBox 337"/>
          <p:cNvSpPr txBox="1"/>
          <p:nvPr/>
        </p:nvSpPr>
        <p:spPr>
          <a:xfrm>
            <a:off x="10827681" y="4141570"/>
            <a:ext cx="329867" cy="289680"/>
          </a:xfrm>
          <a:prstGeom prst="rect">
            <a:avLst/>
          </a:prstGeom>
        </p:spPr>
        <p:txBody>
          <a:bodyPr vert="horz" wrap="none" lIns="91440" tIns="45720" rIns="91440" bIns="45720" rtlCol="0" anchor="ctr">
            <a:normAutofit fontScale="92500" lnSpcReduction="20000"/>
          </a:bodyPr>
          <a:lstStyle/>
          <a:p>
            <a:r>
              <a:rPr lang="en-US" sz="1600" dirty="0" smtClean="0">
                <a:latin typeface="Avenir Black"/>
                <a:cs typeface="Avenir Black"/>
              </a:rPr>
              <a:t>2</a:t>
            </a:r>
          </a:p>
        </p:txBody>
      </p:sp>
      <p:pic>
        <p:nvPicPr>
          <p:cNvPr id="339" name="Picture 338"/>
          <p:cNvPicPr>
            <a:picLocks noChangeAspect="1"/>
          </p:cNvPicPr>
          <p:nvPr>
            <p:custDataLst>
              <p:tags r:id="rId12"/>
            </p:custDataLst>
          </p:nvPr>
        </p:nvPicPr>
        <p:blipFill>
          <a:blip r:embed="rId20" cstate="print">
            <a:extLst>
              <a:ext uri="{28A0092B-C50C-407E-A947-70E740481C1C}">
                <a14:useLocalDpi xmlns:a14="http://schemas.microsoft.com/office/drawing/2010/main" val="0"/>
              </a:ext>
            </a:extLst>
          </a:blip>
          <a:stretch>
            <a:fillRect/>
          </a:stretch>
        </p:blipFill>
        <p:spPr>
          <a:xfrm>
            <a:off x="10042728" y="3991099"/>
            <a:ext cx="156972" cy="10668"/>
          </a:xfrm>
          <a:prstGeom prst="rect">
            <a:avLst/>
          </a:prstGeom>
        </p:spPr>
      </p:pic>
      <p:pic>
        <p:nvPicPr>
          <p:cNvPr id="340" name="Picture 339"/>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1836584" y="4770295"/>
            <a:ext cx="242187" cy="214666"/>
          </a:xfrm>
          <a:prstGeom prst="rect">
            <a:avLst/>
          </a:prstGeom>
        </p:spPr>
      </p:pic>
      <p:pic>
        <p:nvPicPr>
          <p:cNvPr id="341" name="Picture 340"/>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tretch>
            <a:fillRect/>
          </a:stretch>
        </p:blipFill>
        <p:spPr>
          <a:xfrm>
            <a:off x="3176669" y="4819336"/>
            <a:ext cx="171509" cy="176144"/>
          </a:xfrm>
          <a:prstGeom prst="rect">
            <a:avLst/>
          </a:prstGeom>
        </p:spPr>
      </p:pic>
      <p:pic>
        <p:nvPicPr>
          <p:cNvPr id="342" name="Picture 341"/>
          <p:cNvPicPr>
            <a:picLocks noChangeAspect="1"/>
          </p:cNvPicPr>
          <p:nvPr>
            <p:custDataLst>
              <p:tags r:id="rId15"/>
            </p:custDataLst>
          </p:nvPr>
        </p:nvPicPr>
        <p:blipFill>
          <a:blip r:embed="rId23" cstate="print">
            <a:extLst>
              <a:ext uri="{28A0092B-C50C-407E-A947-70E740481C1C}">
                <a14:useLocalDpi xmlns:a14="http://schemas.microsoft.com/office/drawing/2010/main" val="0"/>
              </a:ext>
            </a:extLst>
          </a:blip>
          <a:stretch>
            <a:fillRect/>
          </a:stretch>
        </p:blipFill>
        <p:spPr>
          <a:xfrm>
            <a:off x="3951356" y="4504930"/>
            <a:ext cx="174339" cy="213287"/>
          </a:xfrm>
          <a:prstGeom prst="rect">
            <a:avLst/>
          </a:prstGeom>
        </p:spPr>
      </p:pic>
      <p:pic>
        <p:nvPicPr>
          <p:cNvPr id="2" name="Picture 1"/>
          <p:cNvPicPr>
            <a:picLocks noChangeAspect="1"/>
          </p:cNvPicPr>
          <p:nvPr>
            <p:custDataLst>
              <p:tags r:id="rId16"/>
            </p:custDataLst>
          </p:nvPr>
        </p:nvPicPr>
        <p:blipFill>
          <a:blip r:embed="rId29" cstate="print">
            <a:extLst>
              <a:ext uri="{28A0092B-C50C-407E-A947-70E740481C1C}">
                <a14:useLocalDpi xmlns:a14="http://schemas.microsoft.com/office/drawing/2010/main" val="0"/>
              </a:ext>
            </a:extLst>
          </a:blip>
          <a:stretch>
            <a:fillRect/>
          </a:stretch>
        </p:blipFill>
        <p:spPr>
          <a:xfrm>
            <a:off x="4544281" y="5522456"/>
            <a:ext cx="1653760" cy="270734"/>
          </a:xfrm>
          <a:prstGeom prst="rect">
            <a:avLst/>
          </a:prstGeom>
        </p:spPr>
      </p:pic>
      <p:sp>
        <p:nvSpPr>
          <p:cNvPr id="347" name="TextBox 346"/>
          <p:cNvSpPr txBox="1"/>
          <p:nvPr/>
        </p:nvSpPr>
        <p:spPr>
          <a:xfrm>
            <a:off x="3624540" y="5639541"/>
            <a:ext cx="3739357" cy="523220"/>
          </a:xfrm>
          <a:prstGeom prst="rect">
            <a:avLst/>
          </a:prstGeom>
          <a:noFill/>
        </p:spPr>
        <p:txBody>
          <a:bodyPr wrap="none" rtlCol="0">
            <a:spAutoFit/>
          </a:bodyPr>
          <a:lstStyle/>
          <a:p>
            <a:r>
              <a:rPr lang="en-US" sz="2800" dirty="0" smtClean="0"/>
              <a:t>Problem down-sampling</a:t>
            </a:r>
            <a:endParaRPr lang="en-US" sz="2800" dirty="0"/>
          </a:p>
        </p:txBody>
      </p:sp>
      <p:sp>
        <p:nvSpPr>
          <p:cNvPr id="348" name="Curved Down Arrow 347"/>
          <p:cNvSpPr/>
          <p:nvPr/>
        </p:nvSpPr>
        <p:spPr>
          <a:xfrm rot="10800000">
            <a:off x="4613030" y="4949188"/>
            <a:ext cx="1621620" cy="47528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9" name="Curved Down Arrow 348"/>
          <p:cNvSpPr/>
          <p:nvPr/>
        </p:nvSpPr>
        <p:spPr>
          <a:xfrm>
            <a:off x="4550928" y="1745659"/>
            <a:ext cx="1711470" cy="55319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0" name="TextBox 349"/>
          <p:cNvSpPr txBox="1"/>
          <p:nvPr/>
        </p:nvSpPr>
        <p:spPr>
          <a:xfrm>
            <a:off x="4212247" y="1229082"/>
            <a:ext cx="3186786" cy="523220"/>
          </a:xfrm>
          <a:prstGeom prst="rect">
            <a:avLst/>
          </a:prstGeom>
          <a:noFill/>
        </p:spPr>
        <p:txBody>
          <a:bodyPr wrap="square" rtlCol="0">
            <a:spAutoFit/>
          </a:bodyPr>
          <a:lstStyle/>
          <a:p>
            <a:r>
              <a:rPr lang="en-US" sz="2800" dirty="0" smtClean="0"/>
              <a:t>Problem lifting</a:t>
            </a:r>
            <a:endParaRPr lang="en-US" sz="2800" dirty="0"/>
          </a:p>
        </p:txBody>
      </p:sp>
    </p:spTree>
    <p:extLst>
      <p:ext uri="{BB962C8B-B14F-4D97-AF65-F5344CB8AC3E}">
        <p14:creationId xmlns:p14="http://schemas.microsoft.com/office/powerpoint/2010/main" val="3768233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Lifted Problem as Constrained CSC</a:t>
            </a:r>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32439" y="1364999"/>
            <a:ext cx="6337605" cy="712633"/>
          </a:xfrm>
          <a:prstGeom prst="rect">
            <a:avLst/>
          </a:prstGeom>
        </p:spPr>
      </p:pic>
    </p:spTree>
    <p:extLst>
      <p:ext uri="{BB962C8B-B14F-4D97-AF65-F5344CB8AC3E}">
        <p14:creationId xmlns:p14="http://schemas.microsoft.com/office/powerpoint/2010/main" val="8307405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Lifted Problem as Constrained CSC</a:t>
            </a:r>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832439" y="1364999"/>
            <a:ext cx="6337605" cy="712633"/>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119209" y="2560976"/>
            <a:ext cx="5670994" cy="955335"/>
          </a:xfrm>
          <a:prstGeom prst="rect">
            <a:avLst/>
          </a:prstGeom>
        </p:spPr>
      </p:pic>
      <p:pic>
        <p:nvPicPr>
          <p:cNvPr id="27" name="Picture 2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81497" y="2204648"/>
            <a:ext cx="140208" cy="263652"/>
          </a:xfrm>
          <a:prstGeom prst="rect">
            <a:avLst/>
          </a:prstGeom>
        </p:spPr>
      </p:pic>
    </p:spTree>
    <p:extLst>
      <p:ext uri="{BB962C8B-B14F-4D97-AF65-F5344CB8AC3E}">
        <p14:creationId xmlns:p14="http://schemas.microsoft.com/office/powerpoint/2010/main" val="3965319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47410" y="3641439"/>
            <a:ext cx="4532437" cy="451112"/>
          </a:xfrm>
          <a:prstGeom prst="rect">
            <a:avLst/>
          </a:prstGeom>
          <a:solidFill>
            <a:srgbClr val="B80000">
              <a:alpha val="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a:t>Lifted Problem as Constrained CSC</a:t>
            </a:r>
          </a:p>
        </p:txBody>
      </p:sp>
      <p:pic>
        <p:nvPicPr>
          <p:cNvPr id="7" name="Picture 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832439" y="1364999"/>
            <a:ext cx="6337605" cy="712633"/>
          </a:xfrm>
          <a:prstGeom prst="rect">
            <a:avLst/>
          </a:prstGeom>
        </p:spPr>
      </p:pic>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119209" y="2560976"/>
            <a:ext cx="5670994" cy="955335"/>
          </a:xfrm>
          <a:prstGeom prst="rect">
            <a:avLst/>
          </a:prstGeom>
        </p:spPr>
      </p:pic>
      <p:pic>
        <p:nvPicPr>
          <p:cNvPr id="19" name="Picture 1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266901" y="3694823"/>
            <a:ext cx="2253996" cy="367284"/>
          </a:xfrm>
          <a:prstGeom prst="rect">
            <a:avLst/>
          </a:prstGeom>
        </p:spPr>
      </p:pic>
      <p:pic>
        <p:nvPicPr>
          <p:cNvPr id="6" name="Picture 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825110" y="4137643"/>
            <a:ext cx="3512774" cy="955335"/>
          </a:xfrm>
          <a:prstGeom prst="rect">
            <a:avLst/>
          </a:prstGeom>
        </p:spPr>
      </p:pic>
      <p:pic>
        <p:nvPicPr>
          <p:cNvPr id="27" name="Picture 2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581497" y="2204648"/>
            <a:ext cx="140208" cy="263652"/>
          </a:xfrm>
          <a:prstGeom prst="rect">
            <a:avLst/>
          </a:prstGeom>
        </p:spPr>
      </p:pic>
      <p:pic>
        <p:nvPicPr>
          <p:cNvPr id="28" name="Picture 27"/>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581497" y="3773717"/>
            <a:ext cx="140208" cy="263652"/>
          </a:xfrm>
          <a:prstGeom prst="rect">
            <a:avLst/>
          </a:prstGeom>
        </p:spPr>
      </p:pic>
      <p:sp>
        <p:nvSpPr>
          <p:cNvPr id="30" name="TextBox 29"/>
          <p:cNvSpPr txBox="1"/>
          <p:nvPr/>
        </p:nvSpPr>
        <p:spPr>
          <a:xfrm>
            <a:off x="7147410" y="3709021"/>
            <a:ext cx="2119491" cy="369332"/>
          </a:xfrm>
          <a:prstGeom prst="rect">
            <a:avLst/>
          </a:prstGeom>
          <a:noFill/>
        </p:spPr>
        <p:txBody>
          <a:bodyPr wrap="none" rtlCol="0">
            <a:spAutoFit/>
          </a:bodyPr>
          <a:lstStyle/>
          <a:p>
            <a:r>
              <a:rPr lang="en-US" dirty="0" smtClean="0"/>
              <a:t>Since                   then</a:t>
            </a:r>
            <a:endParaRPr lang="en-US" dirty="0"/>
          </a:p>
        </p:txBody>
      </p:sp>
      <p:pic>
        <p:nvPicPr>
          <p:cNvPr id="31" name="Picture 30"/>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7817080" y="3803652"/>
            <a:ext cx="815340" cy="176784"/>
          </a:xfrm>
          <a:prstGeom prst="rect">
            <a:avLst/>
          </a:prstGeom>
        </p:spPr>
      </p:pic>
    </p:spTree>
    <p:extLst>
      <p:ext uri="{BB962C8B-B14F-4D97-AF65-F5344CB8AC3E}">
        <p14:creationId xmlns:p14="http://schemas.microsoft.com/office/powerpoint/2010/main" val="10843808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47410" y="3641439"/>
            <a:ext cx="4532437" cy="451112"/>
          </a:xfrm>
          <a:prstGeom prst="rect">
            <a:avLst/>
          </a:prstGeom>
          <a:solidFill>
            <a:srgbClr val="B80000">
              <a:alpha val="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790203" y="5095612"/>
            <a:ext cx="1960687" cy="451112"/>
          </a:xfrm>
          <a:prstGeom prst="rect">
            <a:avLst/>
          </a:prstGeom>
          <a:solidFill>
            <a:srgbClr val="B80000">
              <a:alpha val="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a:t>Lifted Problem as Constrained CSC</a:t>
            </a:r>
          </a:p>
        </p:txBody>
      </p:sp>
      <p:pic>
        <p:nvPicPr>
          <p:cNvPr id="7" name="Picture 6"/>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832439" y="1364999"/>
            <a:ext cx="6337605" cy="712633"/>
          </a:xfrm>
          <a:prstGeom prst="rect">
            <a:avLst/>
          </a:prstGeom>
        </p:spPr>
      </p:pic>
      <p:pic>
        <p:nvPicPr>
          <p:cNvPr id="8" name="Picture 7"/>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3119209" y="2560976"/>
            <a:ext cx="5670994" cy="955335"/>
          </a:xfrm>
          <a:prstGeom prst="rect">
            <a:avLst/>
          </a:prstGeom>
        </p:spPr>
      </p:pic>
      <p:pic>
        <p:nvPicPr>
          <p:cNvPr id="19" name="Picture 18"/>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266901" y="3694823"/>
            <a:ext cx="2253996" cy="367284"/>
          </a:xfrm>
          <a:prstGeom prst="rect">
            <a:avLst/>
          </a:prstGeom>
        </p:spPr>
      </p:pic>
      <p:pic>
        <p:nvPicPr>
          <p:cNvPr id="6" name="Picture 5"/>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825110" y="4137643"/>
            <a:ext cx="3512774" cy="955335"/>
          </a:xfrm>
          <a:prstGeom prst="rect">
            <a:avLst/>
          </a:prstGeom>
        </p:spPr>
      </p:pic>
      <p:pic>
        <p:nvPicPr>
          <p:cNvPr id="9" name="Picture 8"/>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4164603" y="5543458"/>
            <a:ext cx="2982807" cy="456748"/>
          </a:xfrm>
          <a:prstGeom prst="rect">
            <a:avLst/>
          </a:prstGeom>
        </p:spPr>
      </p:pic>
      <p:pic>
        <p:nvPicPr>
          <p:cNvPr id="27" name="Picture 2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5581497" y="2204648"/>
            <a:ext cx="140208" cy="263652"/>
          </a:xfrm>
          <a:prstGeom prst="rect">
            <a:avLst/>
          </a:prstGeom>
        </p:spPr>
      </p:pic>
      <p:pic>
        <p:nvPicPr>
          <p:cNvPr id="28" name="Picture 27"/>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581497" y="3773717"/>
            <a:ext cx="140208" cy="263652"/>
          </a:xfrm>
          <a:prstGeom prst="rect">
            <a:avLst/>
          </a:prstGeom>
        </p:spPr>
      </p:pic>
      <p:pic>
        <p:nvPicPr>
          <p:cNvPr id="29" name="Picture 2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581497" y="5134882"/>
            <a:ext cx="140208" cy="263652"/>
          </a:xfrm>
          <a:prstGeom prst="rect">
            <a:avLst/>
          </a:prstGeom>
        </p:spPr>
      </p:pic>
      <p:sp>
        <p:nvSpPr>
          <p:cNvPr id="30" name="TextBox 29"/>
          <p:cNvSpPr txBox="1"/>
          <p:nvPr/>
        </p:nvSpPr>
        <p:spPr>
          <a:xfrm>
            <a:off x="7147410" y="3709021"/>
            <a:ext cx="2119491" cy="369332"/>
          </a:xfrm>
          <a:prstGeom prst="rect">
            <a:avLst/>
          </a:prstGeom>
          <a:noFill/>
        </p:spPr>
        <p:txBody>
          <a:bodyPr wrap="none" rtlCol="0">
            <a:spAutoFit/>
          </a:bodyPr>
          <a:lstStyle/>
          <a:p>
            <a:r>
              <a:rPr lang="en-US" dirty="0" smtClean="0"/>
              <a:t>Since                   then</a:t>
            </a:r>
            <a:endParaRPr lang="en-US" dirty="0"/>
          </a:p>
        </p:txBody>
      </p:sp>
      <p:pic>
        <p:nvPicPr>
          <p:cNvPr id="31" name="Picture 30"/>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7817080" y="3803652"/>
            <a:ext cx="815340" cy="176784"/>
          </a:xfrm>
          <a:prstGeom prst="rect">
            <a:avLst/>
          </a:prstGeom>
        </p:spPr>
      </p:pic>
      <p:sp>
        <p:nvSpPr>
          <p:cNvPr id="32" name="TextBox 31"/>
          <p:cNvSpPr txBox="1"/>
          <p:nvPr/>
        </p:nvSpPr>
        <p:spPr>
          <a:xfrm>
            <a:off x="8790203" y="5141338"/>
            <a:ext cx="731290" cy="369332"/>
          </a:xfrm>
          <a:prstGeom prst="rect">
            <a:avLst/>
          </a:prstGeom>
          <a:noFill/>
        </p:spPr>
        <p:txBody>
          <a:bodyPr wrap="none" rtlCol="0">
            <a:spAutoFit/>
          </a:bodyPr>
          <a:lstStyle/>
          <a:p>
            <a:r>
              <a:rPr lang="en-US" dirty="0" smtClean="0"/>
              <a:t>Since </a:t>
            </a:r>
            <a:endParaRPr lang="en-US" dirty="0"/>
          </a:p>
        </p:txBody>
      </p:sp>
      <p:pic>
        <p:nvPicPr>
          <p:cNvPr id="37" name="Picture 36"/>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9439934" y="5211520"/>
            <a:ext cx="1267968" cy="254508"/>
          </a:xfrm>
          <a:prstGeom prst="rect">
            <a:avLst/>
          </a:prstGeom>
        </p:spPr>
      </p:pic>
    </p:spTree>
    <p:extLst>
      <p:ext uri="{BB962C8B-B14F-4D97-AF65-F5344CB8AC3E}">
        <p14:creationId xmlns:p14="http://schemas.microsoft.com/office/powerpoint/2010/main" val="11306211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650038" y="1845702"/>
            <a:ext cx="4447294" cy="3935974"/>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376542" y="1845702"/>
            <a:ext cx="4756615" cy="3935974"/>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2" name="Title 1"/>
          <p:cNvSpPr>
            <a:spLocks noGrp="1"/>
          </p:cNvSpPr>
          <p:nvPr>
            <p:ph type="title"/>
          </p:nvPr>
        </p:nvSpPr>
        <p:spPr/>
        <p:txBody>
          <a:bodyPr/>
          <a:lstStyle/>
          <a:p>
            <a:r>
              <a:rPr lang="en-US" dirty="0" smtClean="0"/>
              <a:t>The Big Picture</a:t>
            </a:r>
            <a:endParaRPr lang="en-US" dirty="0"/>
          </a:p>
        </p:txBody>
      </p:sp>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642566" y="2000837"/>
            <a:ext cx="4224569" cy="1098885"/>
          </a:xfrm>
          <a:prstGeom prst="rect">
            <a:avLst/>
          </a:prstGeom>
        </p:spPr>
      </p:pic>
      <p:pic>
        <p:nvPicPr>
          <p:cNvPr id="5" name="Content Placeholder 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94579" y="2150266"/>
            <a:ext cx="3676650" cy="522214"/>
          </a:xfrm>
          <a:prstGeom prst="rect">
            <a:avLst/>
          </a:prstGeom>
        </p:spPr>
      </p:pic>
      <p:sp>
        <p:nvSpPr>
          <p:cNvPr id="9" name="TextBox 8"/>
          <p:cNvSpPr txBox="1"/>
          <p:nvPr/>
        </p:nvSpPr>
        <p:spPr>
          <a:xfrm>
            <a:off x="1801917" y="1211587"/>
            <a:ext cx="2143536" cy="646331"/>
          </a:xfrm>
          <a:prstGeom prst="rect">
            <a:avLst/>
          </a:prstGeom>
          <a:noFill/>
        </p:spPr>
        <p:txBody>
          <a:bodyPr wrap="none" rtlCol="0">
            <a:spAutoFit/>
          </a:bodyPr>
          <a:lstStyle/>
          <a:p>
            <a:r>
              <a:rPr lang="en-US" sz="3600" dirty="0"/>
              <a:t>DL-ADMM</a:t>
            </a:r>
          </a:p>
        </p:txBody>
      </p:sp>
      <p:pic>
        <p:nvPicPr>
          <p:cNvPr id="25" name="Picture 2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9384" y="3983630"/>
            <a:ext cx="2990850" cy="1299597"/>
          </a:xfrm>
          <a:prstGeom prst="rect">
            <a:avLst/>
          </a:prstGeom>
          <a:noFill/>
          <a:ln>
            <a:noFill/>
          </a:ln>
        </p:spPr>
      </p:pic>
      <p:pic>
        <p:nvPicPr>
          <p:cNvPr id="17" name="Picture 1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981825" y="4031892"/>
            <a:ext cx="4027436" cy="1420790"/>
          </a:xfrm>
          <a:prstGeom prst="rect">
            <a:avLst/>
          </a:prstGeom>
        </p:spPr>
      </p:pic>
      <p:sp>
        <p:nvSpPr>
          <p:cNvPr id="21" name="TextBox 20"/>
          <p:cNvSpPr txBox="1"/>
          <p:nvPr/>
        </p:nvSpPr>
        <p:spPr>
          <a:xfrm>
            <a:off x="7828153" y="1211587"/>
            <a:ext cx="1853392" cy="646331"/>
          </a:xfrm>
          <a:prstGeom prst="rect">
            <a:avLst/>
          </a:prstGeom>
          <a:noFill/>
        </p:spPr>
        <p:txBody>
          <a:bodyPr wrap="none" rtlCol="0">
            <a:spAutoFit/>
          </a:bodyPr>
          <a:lstStyle/>
          <a:p>
            <a:r>
              <a:rPr lang="en-US" sz="3600" dirty="0" err="1" smtClean="0"/>
              <a:t>FFTLasso</a:t>
            </a:r>
            <a:endParaRPr lang="en-US" sz="3600" dirty="0"/>
          </a:p>
        </p:txBody>
      </p:sp>
      <p:sp>
        <p:nvSpPr>
          <p:cNvPr id="16" name="Curved Down Arrow 15"/>
          <p:cNvSpPr/>
          <p:nvPr/>
        </p:nvSpPr>
        <p:spPr>
          <a:xfrm>
            <a:off x="4498952" y="1505364"/>
            <a:ext cx="2348639" cy="61231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4502607" y="970961"/>
            <a:ext cx="3186786" cy="523220"/>
          </a:xfrm>
          <a:prstGeom prst="rect">
            <a:avLst/>
          </a:prstGeom>
          <a:noFill/>
        </p:spPr>
        <p:txBody>
          <a:bodyPr wrap="square" rtlCol="0">
            <a:spAutoFit/>
          </a:bodyPr>
          <a:lstStyle/>
          <a:p>
            <a:r>
              <a:rPr lang="en-US" sz="2800" dirty="0" smtClean="0"/>
              <a:t>Problem lifting</a:t>
            </a:r>
            <a:endParaRPr lang="en-US" sz="2800" dirty="0"/>
          </a:p>
        </p:txBody>
      </p:sp>
      <p:sp>
        <p:nvSpPr>
          <p:cNvPr id="20" name="Down Arrow 19"/>
          <p:cNvSpPr/>
          <p:nvPr/>
        </p:nvSpPr>
        <p:spPr>
          <a:xfrm>
            <a:off x="8612754" y="3254857"/>
            <a:ext cx="448119" cy="7494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Down Arrow 25"/>
          <p:cNvSpPr/>
          <p:nvPr/>
        </p:nvSpPr>
        <p:spPr>
          <a:xfrm>
            <a:off x="2482117" y="3254857"/>
            <a:ext cx="448119" cy="7494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498019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37419" y="2934196"/>
            <a:ext cx="1306961" cy="409455"/>
          </a:xfrm>
          <a:prstGeom prst="rect">
            <a:avLst/>
          </a:prstGeom>
          <a:solidFill>
            <a:srgbClr val="B80000">
              <a:alpha val="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FFTLasso</a:t>
            </a:r>
            <a:endParaRPr lang="en-US" dirty="0"/>
          </a:p>
        </p:txBody>
      </p:sp>
      <p:sp>
        <p:nvSpPr>
          <p:cNvPr id="4" name="Rectangle 3"/>
          <p:cNvSpPr/>
          <p:nvPr/>
        </p:nvSpPr>
        <p:spPr>
          <a:xfrm>
            <a:off x="2095499" y="1214438"/>
            <a:ext cx="7972425" cy="1509712"/>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33136" y="1269355"/>
            <a:ext cx="1297150" cy="461665"/>
          </a:xfrm>
          <a:prstGeom prst="rect">
            <a:avLst/>
          </a:prstGeom>
          <a:noFill/>
        </p:spPr>
        <p:txBody>
          <a:bodyPr wrap="none" rtlCol="0">
            <a:spAutoFit/>
          </a:bodyPr>
          <a:lstStyle/>
          <a:p>
            <a:r>
              <a:rPr lang="en-US" sz="2400" dirty="0" err="1" smtClean="0">
                <a:solidFill>
                  <a:srgbClr val="FF0000"/>
                </a:solidFill>
              </a:rPr>
              <a:t>FFTLasso</a:t>
            </a:r>
            <a:endParaRPr lang="en-US" sz="2400" dirty="0">
              <a:solidFill>
                <a:srgbClr val="FF0000"/>
              </a:solidFill>
            </a:endParaRP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37419" y="3408826"/>
            <a:ext cx="4821936" cy="515112"/>
          </a:xfrm>
          <a:prstGeom prst="rect">
            <a:avLst/>
          </a:prstGeom>
        </p:spPr>
      </p:pic>
      <p:sp>
        <p:nvSpPr>
          <p:cNvPr id="13" name="TextBox 12"/>
          <p:cNvSpPr txBox="1"/>
          <p:nvPr/>
        </p:nvSpPr>
        <p:spPr>
          <a:xfrm>
            <a:off x="737419" y="2961793"/>
            <a:ext cx="1306961" cy="369332"/>
          </a:xfrm>
          <a:prstGeom prst="rect">
            <a:avLst/>
          </a:prstGeom>
          <a:noFill/>
        </p:spPr>
        <p:txBody>
          <a:bodyPr wrap="none" rtlCol="0">
            <a:spAutoFit/>
          </a:bodyPr>
          <a:lstStyle/>
          <a:p>
            <a:r>
              <a:rPr lang="en-US" dirty="0" smtClean="0"/>
              <a:t>Update       :</a:t>
            </a:r>
            <a:endParaRPr lang="en-US" dirty="0"/>
          </a:p>
        </p:txBody>
      </p:sp>
      <p:pic>
        <p:nvPicPr>
          <p:cNvPr id="23" name="Picture 2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561233" y="4057900"/>
            <a:ext cx="2941320" cy="731520"/>
          </a:xfrm>
          <a:prstGeom prst="rect">
            <a:avLst/>
          </a:prstGeom>
        </p:spPr>
      </p:pic>
      <p:pic>
        <p:nvPicPr>
          <p:cNvPr id="25" name="Picture 2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561233" y="2988725"/>
            <a:ext cx="271272" cy="239268"/>
          </a:xfrm>
          <a:prstGeom prst="rect">
            <a:avLst/>
          </a:prstGeom>
        </p:spPr>
      </p:pic>
      <p:cxnSp>
        <p:nvCxnSpPr>
          <p:cNvPr id="5" name="Straight Connector 4"/>
          <p:cNvCxnSpPr/>
          <p:nvPr/>
        </p:nvCxnSpPr>
        <p:spPr>
          <a:xfrm flipH="1">
            <a:off x="6087291" y="3178660"/>
            <a:ext cx="7483" cy="2516745"/>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622709" y="4924721"/>
            <a:ext cx="4066032" cy="362712"/>
          </a:xfrm>
          <a:prstGeom prst="rect">
            <a:avLst/>
          </a:prstGeom>
        </p:spPr>
      </p:pic>
      <p:sp>
        <p:nvSpPr>
          <p:cNvPr id="20" name="TextBox 19"/>
          <p:cNvSpPr txBox="1"/>
          <p:nvPr/>
        </p:nvSpPr>
        <p:spPr>
          <a:xfrm>
            <a:off x="528134" y="4924821"/>
            <a:ext cx="779572" cy="369332"/>
          </a:xfrm>
          <a:prstGeom prst="rect">
            <a:avLst/>
          </a:prstGeom>
          <a:noFill/>
        </p:spPr>
        <p:txBody>
          <a:bodyPr wrap="none" rtlCol="0">
            <a:spAutoFit/>
          </a:bodyPr>
          <a:lstStyle/>
          <a:p>
            <a:r>
              <a:rPr lang="en-US" dirty="0" smtClean="0"/>
              <a:t>where</a:t>
            </a:r>
            <a:endParaRPr lang="en-US" dirty="0"/>
          </a:p>
        </p:txBody>
      </p:sp>
      <p:pic>
        <p:nvPicPr>
          <p:cNvPr id="15" name="Picture 1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231899" y="1830122"/>
            <a:ext cx="7728202" cy="794300"/>
          </a:xfrm>
          <a:prstGeom prst="rect">
            <a:avLst/>
          </a:prstGeom>
        </p:spPr>
      </p:pic>
    </p:spTree>
    <p:extLst>
      <p:ext uri="{BB962C8B-B14F-4D97-AF65-F5344CB8AC3E}">
        <p14:creationId xmlns:p14="http://schemas.microsoft.com/office/powerpoint/2010/main" val="349012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5">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FFTLasso</a:t>
            </a:r>
            <a:endParaRPr lang="en-US" dirty="0"/>
          </a:p>
        </p:txBody>
      </p:sp>
      <p:sp>
        <p:nvSpPr>
          <p:cNvPr id="4" name="Rectangle 3"/>
          <p:cNvSpPr/>
          <p:nvPr/>
        </p:nvSpPr>
        <p:spPr>
          <a:xfrm>
            <a:off x="2095499" y="1214438"/>
            <a:ext cx="7972425" cy="1509712"/>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33136" y="1269355"/>
            <a:ext cx="1297150" cy="461665"/>
          </a:xfrm>
          <a:prstGeom prst="rect">
            <a:avLst/>
          </a:prstGeom>
          <a:noFill/>
        </p:spPr>
        <p:txBody>
          <a:bodyPr wrap="none" rtlCol="0">
            <a:spAutoFit/>
          </a:bodyPr>
          <a:lstStyle/>
          <a:p>
            <a:r>
              <a:rPr lang="en-US" sz="2400" dirty="0" err="1" smtClean="0">
                <a:solidFill>
                  <a:srgbClr val="FF0000"/>
                </a:solidFill>
              </a:rPr>
              <a:t>FFTLasso</a:t>
            </a:r>
            <a:endParaRPr lang="en-US" sz="2400" dirty="0">
              <a:solidFill>
                <a:srgbClr val="FF0000"/>
              </a:solidFill>
            </a:endParaRPr>
          </a:p>
        </p:txBody>
      </p:sp>
      <p:pic>
        <p:nvPicPr>
          <p:cNvPr id="17" name="Picture 16"/>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737419" y="3408826"/>
            <a:ext cx="4821936" cy="515112"/>
          </a:xfrm>
          <a:prstGeom prst="rect">
            <a:avLst/>
          </a:prstGeom>
        </p:spPr>
      </p:pic>
      <p:sp>
        <p:nvSpPr>
          <p:cNvPr id="13" name="TextBox 12"/>
          <p:cNvSpPr txBox="1"/>
          <p:nvPr/>
        </p:nvSpPr>
        <p:spPr>
          <a:xfrm>
            <a:off x="737419" y="2961793"/>
            <a:ext cx="1306961" cy="369332"/>
          </a:xfrm>
          <a:prstGeom prst="rect">
            <a:avLst/>
          </a:prstGeom>
          <a:noFill/>
        </p:spPr>
        <p:txBody>
          <a:bodyPr wrap="none" rtlCol="0">
            <a:spAutoFit/>
          </a:bodyPr>
          <a:lstStyle/>
          <a:p>
            <a:r>
              <a:rPr lang="en-US" dirty="0" smtClean="0"/>
              <a:t>Update       :</a:t>
            </a:r>
            <a:endParaRPr lang="en-US" dirty="0"/>
          </a:p>
        </p:txBody>
      </p:sp>
      <p:pic>
        <p:nvPicPr>
          <p:cNvPr id="25" name="Picture 2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1561233" y="2988725"/>
            <a:ext cx="271272" cy="239268"/>
          </a:xfrm>
          <a:prstGeom prst="rect">
            <a:avLst/>
          </a:prstGeom>
        </p:spPr>
      </p:pic>
      <p:pic>
        <p:nvPicPr>
          <p:cNvPr id="14" name="Picture 13"/>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6884318" y="3446394"/>
            <a:ext cx="3422904" cy="298704"/>
          </a:xfrm>
          <a:prstGeom prst="rect">
            <a:avLst/>
          </a:prstGeom>
        </p:spPr>
      </p:pic>
      <p:sp>
        <p:nvSpPr>
          <p:cNvPr id="15" name="TextBox 14"/>
          <p:cNvSpPr txBox="1"/>
          <p:nvPr/>
        </p:nvSpPr>
        <p:spPr>
          <a:xfrm>
            <a:off x="6347203" y="2967443"/>
            <a:ext cx="1624355" cy="369332"/>
          </a:xfrm>
          <a:prstGeom prst="rect">
            <a:avLst/>
          </a:prstGeom>
          <a:noFill/>
        </p:spPr>
        <p:txBody>
          <a:bodyPr wrap="none" rtlCol="0">
            <a:spAutoFit/>
          </a:bodyPr>
          <a:lstStyle/>
          <a:p>
            <a:r>
              <a:rPr lang="en-US" dirty="0" smtClean="0"/>
              <a:t>Update             :</a:t>
            </a:r>
            <a:endParaRPr lang="en-US" dirty="0"/>
          </a:p>
        </p:txBody>
      </p:sp>
      <p:pic>
        <p:nvPicPr>
          <p:cNvPr id="16" name="Picture 15"/>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6884318" y="3984829"/>
            <a:ext cx="3183606" cy="824367"/>
          </a:xfrm>
          <a:prstGeom prst="rect">
            <a:avLst/>
          </a:prstGeom>
        </p:spPr>
      </p:pic>
      <p:pic>
        <p:nvPicPr>
          <p:cNvPr id="18" name="Picture 17"/>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7206227" y="3038255"/>
            <a:ext cx="521208" cy="216408"/>
          </a:xfrm>
          <a:prstGeom prst="rect">
            <a:avLst/>
          </a:prstGeom>
        </p:spPr>
      </p:pic>
      <p:cxnSp>
        <p:nvCxnSpPr>
          <p:cNvPr id="5" name="Straight Connector 4"/>
          <p:cNvCxnSpPr/>
          <p:nvPr/>
        </p:nvCxnSpPr>
        <p:spPr>
          <a:xfrm flipH="1">
            <a:off x="6087291" y="3178660"/>
            <a:ext cx="7483" cy="2516745"/>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52045" y="4909635"/>
            <a:ext cx="1148263" cy="369332"/>
          </a:xfrm>
          <a:prstGeom prst="rect">
            <a:avLst/>
          </a:prstGeom>
          <a:noFill/>
        </p:spPr>
        <p:txBody>
          <a:bodyPr wrap="none" rtlCol="0">
            <a:spAutoFit/>
          </a:bodyPr>
          <a:lstStyle/>
          <a:p>
            <a:r>
              <a:rPr lang="en-US" dirty="0" smtClean="0"/>
              <a:t>Update    :</a:t>
            </a:r>
            <a:endParaRPr lang="en-US" dirty="0"/>
          </a:p>
        </p:txBody>
      </p:sp>
      <p:pic>
        <p:nvPicPr>
          <p:cNvPr id="22" name="Picture 21"/>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206227" y="5004261"/>
            <a:ext cx="109728" cy="227076"/>
          </a:xfrm>
          <a:prstGeom prst="rect">
            <a:avLst/>
          </a:prstGeom>
        </p:spPr>
      </p:pic>
      <p:pic>
        <p:nvPicPr>
          <p:cNvPr id="24" name="Picture 23"/>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7449692" y="5360398"/>
            <a:ext cx="2618232" cy="252984"/>
          </a:xfrm>
          <a:prstGeom prst="rect">
            <a:avLst/>
          </a:prstGeom>
        </p:spPr>
      </p:pic>
      <p:pic>
        <p:nvPicPr>
          <p:cNvPr id="26" name="Picture 25"/>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491215" y="5759370"/>
            <a:ext cx="2593848" cy="298704"/>
          </a:xfrm>
          <a:prstGeom prst="rect">
            <a:avLst/>
          </a:prstGeom>
        </p:spPr>
      </p:pic>
      <p:sp>
        <p:nvSpPr>
          <p:cNvPr id="27" name="TextBox 26"/>
          <p:cNvSpPr txBox="1"/>
          <p:nvPr/>
        </p:nvSpPr>
        <p:spPr>
          <a:xfrm>
            <a:off x="6379808" y="5734002"/>
            <a:ext cx="779572" cy="369332"/>
          </a:xfrm>
          <a:prstGeom prst="rect">
            <a:avLst/>
          </a:prstGeom>
          <a:noFill/>
        </p:spPr>
        <p:txBody>
          <a:bodyPr wrap="none" rtlCol="0">
            <a:spAutoFit/>
          </a:bodyPr>
          <a:lstStyle/>
          <a:p>
            <a:r>
              <a:rPr lang="en-US" dirty="0" smtClean="0"/>
              <a:t>where</a:t>
            </a:r>
            <a:endParaRPr lang="en-US" dirty="0"/>
          </a:p>
        </p:txBody>
      </p:sp>
      <p:sp>
        <p:nvSpPr>
          <p:cNvPr id="28" name="Rectangle 27"/>
          <p:cNvSpPr/>
          <p:nvPr/>
        </p:nvSpPr>
        <p:spPr>
          <a:xfrm>
            <a:off x="737419" y="2934196"/>
            <a:ext cx="1306961" cy="409455"/>
          </a:xfrm>
          <a:prstGeom prst="rect">
            <a:avLst/>
          </a:prstGeom>
          <a:solidFill>
            <a:srgbClr val="B80000">
              <a:alpha val="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1561233" y="4057900"/>
            <a:ext cx="2941320" cy="731520"/>
          </a:xfrm>
          <a:prstGeom prst="rect">
            <a:avLst/>
          </a:prstGeom>
        </p:spPr>
      </p:pic>
      <p:pic>
        <p:nvPicPr>
          <p:cNvPr id="30" name="Picture 29"/>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1622709" y="4924721"/>
            <a:ext cx="4066032" cy="362712"/>
          </a:xfrm>
          <a:prstGeom prst="rect">
            <a:avLst/>
          </a:prstGeom>
        </p:spPr>
      </p:pic>
      <p:sp>
        <p:nvSpPr>
          <p:cNvPr id="31" name="TextBox 30"/>
          <p:cNvSpPr txBox="1"/>
          <p:nvPr/>
        </p:nvSpPr>
        <p:spPr>
          <a:xfrm>
            <a:off x="528134" y="4924821"/>
            <a:ext cx="779572" cy="369332"/>
          </a:xfrm>
          <a:prstGeom prst="rect">
            <a:avLst/>
          </a:prstGeom>
          <a:noFill/>
        </p:spPr>
        <p:txBody>
          <a:bodyPr wrap="none" rtlCol="0">
            <a:spAutoFit/>
          </a:bodyPr>
          <a:lstStyle/>
          <a:p>
            <a:r>
              <a:rPr lang="en-US" dirty="0" smtClean="0"/>
              <a:t>where</a:t>
            </a:r>
            <a:endParaRPr lang="en-US" dirty="0"/>
          </a:p>
        </p:txBody>
      </p:sp>
      <p:sp>
        <p:nvSpPr>
          <p:cNvPr id="32" name="Rectangle 31"/>
          <p:cNvSpPr/>
          <p:nvPr/>
        </p:nvSpPr>
        <p:spPr>
          <a:xfrm>
            <a:off x="6379808" y="2948458"/>
            <a:ext cx="1591750" cy="409455"/>
          </a:xfrm>
          <a:prstGeom prst="rect">
            <a:avLst/>
          </a:prstGeom>
          <a:solidFill>
            <a:srgbClr val="B80000">
              <a:alpha val="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79808" y="4889573"/>
            <a:ext cx="1111407" cy="409455"/>
          </a:xfrm>
          <a:prstGeom prst="rect">
            <a:avLst/>
          </a:prstGeom>
          <a:solidFill>
            <a:srgbClr val="B80000">
              <a:alpha val="0"/>
            </a:srgbClr>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2231899" y="1830122"/>
            <a:ext cx="7728202" cy="794300"/>
          </a:xfrm>
          <a:prstGeom prst="rect">
            <a:avLst/>
          </a:prstGeom>
        </p:spPr>
      </p:pic>
    </p:spTree>
    <p:extLst>
      <p:ext uri="{BB962C8B-B14F-4D97-AF65-F5344CB8AC3E}">
        <p14:creationId xmlns:p14="http://schemas.microsoft.com/office/powerpoint/2010/main" val="22607394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7">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LASSO</a:t>
            </a:r>
            <a:endParaRPr lang="en-US" dirty="0"/>
          </a:p>
        </p:txBody>
      </p:sp>
      <p:pic>
        <p:nvPicPr>
          <p:cNvPr id="7" name="Content Placeholder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784763" y="1886191"/>
            <a:ext cx="6437416" cy="914343"/>
          </a:xfrm>
          <a:prstGeom prst="rect">
            <a:avLst/>
          </a:prstGeom>
        </p:spPr>
      </p:pic>
      <p:sp>
        <p:nvSpPr>
          <p:cNvPr id="9" name="Content Placeholder 2"/>
          <p:cNvSpPr txBox="1">
            <a:spLocks/>
          </p:cNvSpPr>
          <p:nvPr/>
        </p:nvSpPr>
        <p:spPr>
          <a:xfrm>
            <a:off x="838200" y="3384712"/>
            <a:ext cx="11221122" cy="2939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LASSO is convex but not smooth</a:t>
            </a:r>
          </a:p>
          <a:p>
            <a:r>
              <a:rPr lang="en-US" dirty="0" smtClean="0"/>
              <a:t>The matrix                   is often fat and denoted as the dictionary</a:t>
            </a:r>
          </a:p>
          <a:p>
            <a:r>
              <a:rPr lang="en-US" dirty="0" smtClean="0"/>
              <a:t>           is the sparse code</a:t>
            </a:r>
          </a:p>
          <a:p>
            <a:r>
              <a:rPr lang="en-US" dirty="0" smtClean="0"/>
              <a:t>Many applications</a:t>
            </a:r>
          </a:p>
        </p:txBody>
      </p:sp>
      <p:pic>
        <p:nvPicPr>
          <p:cNvPr id="3" name="Picture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012540" y="4019550"/>
            <a:ext cx="1296441" cy="218348"/>
          </a:xfrm>
          <a:prstGeom prst="rect">
            <a:avLst/>
          </a:prstGeom>
        </p:spPr>
      </p:pic>
      <p:pic>
        <p:nvPicPr>
          <p:cNvPr id="4" name="Picture 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178213" y="4521201"/>
            <a:ext cx="817099" cy="206407"/>
          </a:xfrm>
          <a:prstGeom prst="rect">
            <a:avLst/>
          </a:prstGeom>
        </p:spPr>
      </p:pic>
    </p:spTree>
    <p:extLst>
      <p:ext uri="{BB962C8B-B14F-4D97-AF65-F5344CB8AC3E}">
        <p14:creationId xmlns:p14="http://schemas.microsoft.com/office/powerpoint/2010/main" val="29987645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FFTLasso</a:t>
            </a:r>
            <a:endParaRPr lang="en-US" dirty="0"/>
          </a:p>
        </p:txBody>
      </p:sp>
      <p:sp>
        <p:nvSpPr>
          <p:cNvPr id="4" name="Rectangle 3"/>
          <p:cNvSpPr/>
          <p:nvPr/>
        </p:nvSpPr>
        <p:spPr>
          <a:xfrm>
            <a:off x="2095499" y="1214438"/>
            <a:ext cx="7972425" cy="1509712"/>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31899" y="1830122"/>
            <a:ext cx="7728202" cy="794300"/>
          </a:xfrm>
          <a:prstGeom prst="rect">
            <a:avLst/>
          </a:prstGeom>
        </p:spPr>
      </p:pic>
      <p:sp>
        <p:nvSpPr>
          <p:cNvPr id="6" name="TextBox 5"/>
          <p:cNvSpPr txBox="1"/>
          <p:nvPr/>
        </p:nvSpPr>
        <p:spPr>
          <a:xfrm>
            <a:off x="5433136" y="1269355"/>
            <a:ext cx="1297150" cy="461665"/>
          </a:xfrm>
          <a:prstGeom prst="rect">
            <a:avLst/>
          </a:prstGeom>
          <a:noFill/>
        </p:spPr>
        <p:txBody>
          <a:bodyPr wrap="none" rtlCol="0">
            <a:spAutoFit/>
          </a:bodyPr>
          <a:lstStyle/>
          <a:p>
            <a:r>
              <a:rPr lang="en-US" sz="2400" dirty="0" err="1" smtClean="0">
                <a:solidFill>
                  <a:srgbClr val="FF0000"/>
                </a:solidFill>
              </a:rPr>
              <a:t>FFTLasso</a:t>
            </a:r>
            <a:endParaRPr lang="en-US" sz="2400" dirty="0">
              <a:solidFill>
                <a:srgbClr val="FF0000"/>
              </a:solidFill>
            </a:endParaRPr>
          </a:p>
        </p:txBody>
      </p:sp>
      <p:sp>
        <p:nvSpPr>
          <p:cNvPr id="14" name="Rectangle 13"/>
          <p:cNvSpPr/>
          <p:nvPr/>
        </p:nvSpPr>
        <p:spPr>
          <a:xfrm>
            <a:off x="4869274" y="3855401"/>
            <a:ext cx="3971926" cy="849230"/>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100114" y="3290220"/>
            <a:ext cx="1201163" cy="369332"/>
          </a:xfrm>
          <a:prstGeom prst="rect">
            <a:avLst/>
          </a:prstGeom>
          <a:noFill/>
        </p:spPr>
        <p:txBody>
          <a:bodyPr wrap="none" rtlCol="0">
            <a:spAutoFit/>
          </a:bodyPr>
          <a:lstStyle/>
          <a:p>
            <a:r>
              <a:rPr lang="en-US" dirty="0" smtClean="0"/>
              <a:t>Update     :</a:t>
            </a:r>
            <a:endParaRPr lang="en-US" dirty="0"/>
          </a:p>
        </p:txBody>
      </p:sp>
      <p:pic>
        <p:nvPicPr>
          <p:cNvPr id="17" name="Picture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951045" y="3397642"/>
            <a:ext cx="112776" cy="175260"/>
          </a:xfrm>
          <a:prstGeom prst="rect">
            <a:avLst/>
          </a:prstGeom>
        </p:spPr>
      </p:pic>
      <p:pic>
        <p:nvPicPr>
          <p:cNvPr id="18" name="Picture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135289" y="3340493"/>
            <a:ext cx="3148584" cy="298704"/>
          </a:xfrm>
          <a:prstGeom prst="rect">
            <a:avLst/>
          </a:prstGeom>
        </p:spPr>
      </p:pic>
      <p:pic>
        <p:nvPicPr>
          <p:cNvPr id="19" name="Picture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08974" y="3932077"/>
            <a:ext cx="3681984" cy="678180"/>
          </a:xfrm>
          <a:prstGeom prst="rect">
            <a:avLst/>
          </a:prstGeom>
        </p:spPr>
      </p:pic>
      <p:sp>
        <p:nvSpPr>
          <p:cNvPr id="20" name="TextBox 19"/>
          <p:cNvSpPr txBox="1"/>
          <p:nvPr/>
        </p:nvSpPr>
        <p:spPr>
          <a:xfrm>
            <a:off x="3100114" y="4016500"/>
            <a:ext cx="1596780" cy="646331"/>
          </a:xfrm>
          <a:prstGeom prst="rect">
            <a:avLst/>
          </a:prstGeom>
          <a:noFill/>
        </p:spPr>
        <p:txBody>
          <a:bodyPr wrap="square" rtlCol="0">
            <a:spAutoFit/>
          </a:bodyPr>
          <a:lstStyle/>
          <a:p>
            <a:r>
              <a:rPr lang="en-US" dirty="0" err="1" smtClean="0"/>
              <a:t>Nesterov’s</a:t>
            </a:r>
            <a:r>
              <a:rPr lang="en-US" dirty="0" smtClean="0"/>
              <a:t> </a:t>
            </a:r>
          </a:p>
          <a:p>
            <a:r>
              <a:rPr lang="en-US" dirty="0" smtClean="0"/>
              <a:t>Update</a:t>
            </a:r>
            <a:r>
              <a:rPr lang="en-US" dirty="0"/>
              <a:t> </a:t>
            </a:r>
            <a:r>
              <a:rPr lang="en-US" dirty="0" smtClean="0"/>
              <a:t>step:</a:t>
            </a:r>
            <a:endParaRPr lang="en-US" dirty="0"/>
          </a:p>
        </p:txBody>
      </p:sp>
      <p:sp>
        <p:nvSpPr>
          <p:cNvPr id="21" name="TextBox 20"/>
          <p:cNvSpPr txBox="1"/>
          <p:nvPr/>
        </p:nvSpPr>
        <p:spPr>
          <a:xfrm>
            <a:off x="3661156" y="5147232"/>
            <a:ext cx="779572" cy="369332"/>
          </a:xfrm>
          <a:prstGeom prst="rect">
            <a:avLst/>
          </a:prstGeom>
          <a:noFill/>
        </p:spPr>
        <p:txBody>
          <a:bodyPr wrap="none" rtlCol="0">
            <a:spAutoFit/>
          </a:bodyPr>
          <a:lstStyle/>
          <a:p>
            <a:r>
              <a:rPr lang="en-US" dirty="0" smtClean="0"/>
              <a:t>where</a:t>
            </a:r>
            <a:endParaRPr lang="en-US" dirty="0"/>
          </a:p>
        </p:txBody>
      </p:sp>
      <p:pic>
        <p:nvPicPr>
          <p:cNvPr id="22" name="Picture 2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9356" y="5134540"/>
            <a:ext cx="1065276" cy="394716"/>
          </a:xfrm>
          <a:prstGeom prst="rect">
            <a:avLst/>
          </a:prstGeom>
        </p:spPr>
      </p:pic>
      <p:sp>
        <p:nvSpPr>
          <p:cNvPr id="23" name="TextBox 22"/>
          <p:cNvSpPr txBox="1"/>
          <p:nvPr/>
        </p:nvSpPr>
        <p:spPr>
          <a:xfrm>
            <a:off x="5813759" y="5018988"/>
            <a:ext cx="4136753" cy="646331"/>
          </a:xfrm>
          <a:prstGeom prst="rect">
            <a:avLst/>
          </a:prstGeom>
          <a:noFill/>
        </p:spPr>
        <p:txBody>
          <a:bodyPr wrap="square" rtlCol="0">
            <a:spAutoFit/>
          </a:bodyPr>
          <a:lstStyle/>
          <a:p>
            <a:r>
              <a:rPr lang="en-US" dirty="0" smtClean="0"/>
              <a:t>Q is the problem’s condition </a:t>
            </a:r>
          </a:p>
          <a:p>
            <a:r>
              <a:rPr lang="en-US" dirty="0" smtClean="0"/>
              <a:t>number which is set as a hyper parameter</a:t>
            </a:r>
            <a:endParaRPr lang="en-US" dirty="0"/>
          </a:p>
        </p:txBody>
      </p:sp>
      <p:sp>
        <p:nvSpPr>
          <p:cNvPr id="3" name="Multiply 2"/>
          <p:cNvSpPr/>
          <p:nvPr/>
        </p:nvSpPr>
        <p:spPr>
          <a:xfrm>
            <a:off x="6021304" y="3096131"/>
            <a:ext cx="1226128" cy="731677"/>
          </a:xfrm>
          <a:prstGeom prst="mathMultiply">
            <a:avLst/>
          </a:prstGeom>
          <a:solidFill>
            <a:srgbClr val="FF0000">
              <a:alpha val="40000"/>
            </a:srgbClr>
          </a:solidFill>
          <a:ln>
            <a:solidFill>
              <a:srgbClr val="FF0000">
                <a:alpha val="4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2614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7">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Analysis</a:t>
            </a:r>
            <a:endParaRPr lang="en-US" dirty="0"/>
          </a:p>
        </p:txBody>
      </p:sp>
      <p:sp>
        <p:nvSpPr>
          <p:cNvPr id="10" name="TextBox 9"/>
          <p:cNvSpPr txBox="1"/>
          <p:nvPr/>
        </p:nvSpPr>
        <p:spPr>
          <a:xfrm>
            <a:off x="1334840" y="3873139"/>
            <a:ext cx="9522320" cy="2554545"/>
          </a:xfrm>
          <a:prstGeom prst="rect">
            <a:avLst/>
          </a:prstGeom>
          <a:noFill/>
        </p:spPr>
        <p:txBody>
          <a:bodyPr wrap="square" rtlCol="0">
            <a:spAutoFit/>
          </a:bodyPr>
          <a:lstStyle/>
          <a:p>
            <a:pPr marL="285750" indent="-285750" algn="ctr">
              <a:buFont typeface="Arial" panose="020B0604020202020204" pitchFamily="34" charset="0"/>
              <a:buChar char="•"/>
            </a:pPr>
            <a:endParaRPr lang="en-US" sz="2000" dirty="0"/>
          </a:p>
          <a:p>
            <a:pPr algn="ctr"/>
            <a:r>
              <a:rPr lang="en-US" sz="2000" dirty="0" smtClean="0"/>
              <a:t>Dictionaries with                                are best suited for </a:t>
            </a:r>
            <a:r>
              <a:rPr lang="en-US" sz="2000" dirty="0" err="1" smtClean="0"/>
              <a:t>FFTLasso</a:t>
            </a:r>
            <a:r>
              <a:rPr lang="en-US" sz="2000" dirty="0" smtClean="0"/>
              <a:t>, where square matrices naturally satisfy the inequality </a:t>
            </a:r>
          </a:p>
          <a:p>
            <a:pPr marL="285750" indent="-285750" algn="ctr">
              <a:buFont typeface="Arial" panose="020B0604020202020204" pitchFamily="34" charset="0"/>
              <a:buChar char="•"/>
            </a:pPr>
            <a:endParaRPr lang="en-US" sz="2000" dirty="0" smtClean="0"/>
          </a:p>
          <a:p>
            <a:pPr marL="285750" indent="-285750" algn="ctr">
              <a:buFont typeface="Arial" panose="020B0604020202020204" pitchFamily="34" charset="0"/>
              <a:buChar char="•"/>
            </a:pPr>
            <a:endParaRPr lang="en-US" sz="2000" dirty="0"/>
          </a:p>
          <a:p>
            <a:pPr marL="285750" indent="-285750" algn="ctr">
              <a:buFont typeface="Arial" panose="020B0604020202020204" pitchFamily="34" charset="0"/>
              <a:buChar char="•"/>
            </a:pPr>
            <a:endParaRPr lang="en-US" sz="2000" dirty="0" smtClean="0"/>
          </a:p>
          <a:p>
            <a:pPr marL="285750" indent="-285750" algn="ctr">
              <a:buFont typeface="Arial" panose="020B0604020202020204" pitchFamily="34" charset="0"/>
              <a:buChar char="•"/>
            </a:pPr>
            <a:endParaRPr lang="en-US" sz="2000" dirty="0"/>
          </a:p>
          <a:p>
            <a:pPr marL="285750" indent="-285750" algn="ctr">
              <a:buFont typeface="Arial" panose="020B0604020202020204" pitchFamily="34" charset="0"/>
              <a:buChar char="•"/>
            </a:pPr>
            <a:endParaRPr lang="en-US" sz="2000" dirty="0"/>
          </a:p>
        </p:txBody>
      </p:sp>
      <p:pic>
        <p:nvPicPr>
          <p:cNvPr id="13" name="Picture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117976" y="2819451"/>
            <a:ext cx="3739881" cy="383933"/>
          </a:xfrm>
          <a:prstGeom prst="rect">
            <a:avLst/>
          </a:prstGeom>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30186" y="2819451"/>
            <a:ext cx="2522373" cy="383933"/>
          </a:xfrm>
          <a:prstGeom prst="rect">
            <a:avLst/>
          </a:prstGeom>
        </p:spPr>
      </p:pic>
      <p:pic>
        <p:nvPicPr>
          <p:cNvPr id="15" name="Picture 1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537320" y="4253593"/>
            <a:ext cx="1501140" cy="262128"/>
          </a:xfrm>
          <a:prstGeom prst="rect">
            <a:avLst/>
          </a:prstGeom>
        </p:spPr>
      </p:pic>
      <p:sp>
        <p:nvSpPr>
          <p:cNvPr id="3" name="TextBox 2"/>
          <p:cNvSpPr txBox="1"/>
          <p:nvPr/>
        </p:nvSpPr>
        <p:spPr>
          <a:xfrm>
            <a:off x="1622454" y="1966146"/>
            <a:ext cx="3829732" cy="458242"/>
          </a:xfrm>
          <a:prstGeom prst="rect">
            <a:avLst/>
          </a:prstGeom>
        </p:spPr>
        <p:txBody>
          <a:bodyPr vert="horz" wrap="none" lIns="91440" tIns="45720" rIns="91440" bIns="45720" rtlCol="0" anchor="ctr">
            <a:normAutofit fontScale="92500" lnSpcReduction="10000"/>
          </a:bodyPr>
          <a:lstStyle/>
          <a:p>
            <a:r>
              <a:rPr lang="en-US" sz="2800" dirty="0"/>
              <a:t>DL-ADMM complexity</a:t>
            </a:r>
          </a:p>
          <a:p>
            <a:endParaRPr lang="en-US" sz="2800" dirty="0" smtClean="0">
              <a:solidFill>
                <a:srgbClr val="FFFFFF"/>
              </a:solidFill>
              <a:latin typeface="Avenir Black"/>
              <a:cs typeface="Avenir Black"/>
            </a:endParaRPr>
          </a:p>
        </p:txBody>
      </p:sp>
      <p:sp>
        <p:nvSpPr>
          <p:cNvPr id="4" name="TextBox 3"/>
          <p:cNvSpPr txBox="1"/>
          <p:nvPr/>
        </p:nvSpPr>
        <p:spPr>
          <a:xfrm>
            <a:off x="7117976" y="1907302"/>
            <a:ext cx="4464424" cy="853384"/>
          </a:xfrm>
          <a:prstGeom prst="rect">
            <a:avLst/>
          </a:prstGeom>
        </p:spPr>
        <p:txBody>
          <a:bodyPr vert="horz" wrap="none" lIns="91440" tIns="45720" rIns="91440" bIns="45720" rtlCol="0" anchor="ctr">
            <a:normAutofit/>
          </a:bodyPr>
          <a:lstStyle/>
          <a:p>
            <a:r>
              <a:rPr lang="en-US" sz="2800" dirty="0" err="1"/>
              <a:t>FFTLasso’s</a:t>
            </a:r>
            <a:r>
              <a:rPr lang="en-US" sz="2800" dirty="0"/>
              <a:t> complexity</a:t>
            </a:r>
          </a:p>
          <a:p>
            <a:endParaRPr lang="en-US" sz="3600" dirty="0" smtClean="0">
              <a:solidFill>
                <a:srgbClr val="FFFFFF"/>
              </a:solidFill>
              <a:latin typeface="Avenir Black"/>
              <a:cs typeface="Avenir Black"/>
            </a:endParaRPr>
          </a:p>
        </p:txBody>
      </p:sp>
      <p:sp>
        <p:nvSpPr>
          <p:cNvPr id="5" name="TextBox 4"/>
          <p:cNvSpPr txBox="1"/>
          <p:nvPr/>
        </p:nvSpPr>
        <p:spPr>
          <a:xfrm>
            <a:off x="5638800" y="1601577"/>
            <a:ext cx="914400" cy="914400"/>
          </a:xfrm>
          <a:prstGeom prst="rect">
            <a:avLst/>
          </a:prstGeom>
        </p:spPr>
        <p:txBody>
          <a:bodyPr vert="horz" wrap="none" lIns="91440" tIns="45720" rIns="91440" bIns="45720" rtlCol="0" anchor="ctr">
            <a:normAutofit/>
          </a:bodyPr>
          <a:lstStyle/>
          <a:p>
            <a:r>
              <a:rPr lang="en-US" sz="2400" dirty="0" smtClean="0">
                <a:solidFill>
                  <a:srgbClr val="FF0000"/>
                </a:solidFill>
                <a:latin typeface="Avenir Black"/>
                <a:cs typeface="Avenir Black"/>
              </a:rPr>
              <a:t>v.</a:t>
            </a:r>
          </a:p>
        </p:txBody>
      </p:sp>
    </p:spTree>
    <p:extLst>
      <p:ext uri="{BB962C8B-B14F-4D97-AF65-F5344CB8AC3E}">
        <p14:creationId xmlns:p14="http://schemas.microsoft.com/office/powerpoint/2010/main" val="17889934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Synthetic Experiments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041"/>
          <a:stretch/>
        </p:blipFill>
        <p:spPr>
          <a:xfrm>
            <a:off x="6302308" y="1339380"/>
            <a:ext cx="5471342" cy="41536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281" y="1339379"/>
            <a:ext cx="5415064" cy="4153674"/>
          </a:xfrm>
          <a:prstGeom prst="rect">
            <a:avLst/>
          </a:prstGeom>
        </p:spPr>
      </p:pic>
      <p:sp>
        <p:nvSpPr>
          <p:cNvPr id="6" name="TextBox 5"/>
          <p:cNvSpPr txBox="1"/>
          <p:nvPr/>
        </p:nvSpPr>
        <p:spPr>
          <a:xfrm>
            <a:off x="2124913" y="5570659"/>
            <a:ext cx="7942174" cy="369332"/>
          </a:xfrm>
          <a:prstGeom prst="rect">
            <a:avLst/>
          </a:prstGeom>
          <a:noFill/>
        </p:spPr>
        <p:txBody>
          <a:bodyPr wrap="none" rtlCol="0">
            <a:spAutoFit/>
          </a:bodyPr>
          <a:lstStyle/>
          <a:p>
            <a:r>
              <a:rPr lang="en-US" dirty="0" smtClean="0"/>
              <a:t>Comparing DL-ADMM on multi-cores with varying frequency against </a:t>
            </a:r>
            <a:r>
              <a:rPr lang="en-US" dirty="0" err="1" smtClean="0"/>
              <a:t>FFTLasso</a:t>
            </a:r>
            <a:r>
              <a:rPr lang="en-US" dirty="0" smtClean="0"/>
              <a:t>-GPU</a:t>
            </a:r>
            <a:endParaRPr lang="en-US" dirty="0"/>
          </a:p>
        </p:txBody>
      </p:sp>
      <p:sp>
        <p:nvSpPr>
          <p:cNvPr id="7" name="TextBox 6"/>
          <p:cNvSpPr txBox="1"/>
          <p:nvPr/>
        </p:nvSpPr>
        <p:spPr>
          <a:xfrm>
            <a:off x="6781263" y="6512843"/>
            <a:ext cx="914400" cy="914400"/>
          </a:xfrm>
          <a:prstGeom prst="rect">
            <a:avLst/>
          </a:prstGeom>
        </p:spPr>
        <p:txBody>
          <a:bodyPr vert="horz" wrap="none" lIns="91440" tIns="45720" rIns="91440" bIns="45720" rtlCol="0" anchor="ctr">
            <a:normAutofit/>
          </a:bodyPr>
          <a:lstStyle/>
          <a:p>
            <a:endParaRPr lang="en-US" sz="3600" dirty="0" smtClean="0">
              <a:solidFill>
                <a:srgbClr val="FFFFFF"/>
              </a:solidFill>
              <a:latin typeface="Avenir Black"/>
              <a:cs typeface="Avenir Black"/>
            </a:endParaRPr>
          </a:p>
        </p:txBody>
      </p:sp>
    </p:spTree>
    <p:extLst>
      <p:ext uri="{BB962C8B-B14F-4D97-AF65-F5344CB8AC3E}">
        <p14:creationId xmlns:p14="http://schemas.microsoft.com/office/powerpoint/2010/main" val="7509565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Synthetic </a:t>
            </a:r>
            <a:r>
              <a:rPr lang="en-US" dirty="0"/>
              <a:t>Experiments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755" y="1119265"/>
            <a:ext cx="6068489" cy="4786720"/>
          </a:xfrm>
          <a:prstGeom prst="rect">
            <a:avLst/>
          </a:prstGeom>
        </p:spPr>
      </p:pic>
      <p:sp>
        <p:nvSpPr>
          <p:cNvPr id="11" name="TextBox 10"/>
          <p:cNvSpPr txBox="1"/>
          <p:nvPr/>
        </p:nvSpPr>
        <p:spPr>
          <a:xfrm>
            <a:off x="69029" y="1301395"/>
            <a:ext cx="914400" cy="914400"/>
          </a:xfrm>
          <a:prstGeom prst="rect">
            <a:avLst/>
          </a:prstGeom>
        </p:spPr>
        <p:txBody>
          <a:bodyPr vert="horz" wrap="none" lIns="91440" tIns="45720" rIns="91440" bIns="45720" rtlCol="0" anchor="ctr">
            <a:normAutofit/>
          </a:bodyPr>
          <a:lstStyle/>
          <a:p>
            <a:r>
              <a:rPr lang="en-US" sz="2800" u="sng" dirty="0" smtClean="0">
                <a:latin typeface="Avenir Black"/>
                <a:cs typeface="Avenir Black"/>
              </a:rPr>
              <a:t>Pascal Titan X:</a:t>
            </a:r>
          </a:p>
        </p:txBody>
      </p:sp>
    </p:spTree>
    <p:extLst>
      <p:ext uri="{BB962C8B-B14F-4D97-AF65-F5344CB8AC3E}">
        <p14:creationId xmlns:p14="http://schemas.microsoft.com/office/powerpoint/2010/main" val="36411963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Synthetic </a:t>
            </a:r>
            <a:r>
              <a:rPr lang="en-US" dirty="0"/>
              <a:t>Experiments</a:t>
            </a:r>
          </a:p>
        </p:txBody>
      </p:sp>
      <p:pic>
        <p:nvPicPr>
          <p:cNvPr id="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380755" y="2215795"/>
            <a:ext cx="5806553" cy="2579874"/>
          </a:xfrm>
          <a:prstGeom prst="rect">
            <a:avLst/>
          </a:prstGeom>
        </p:spPr>
      </p:pic>
      <p:sp>
        <p:nvSpPr>
          <p:cNvPr id="6" name="TextBox 5"/>
          <p:cNvSpPr txBox="1"/>
          <p:nvPr/>
        </p:nvSpPr>
        <p:spPr>
          <a:xfrm>
            <a:off x="69029" y="1301395"/>
            <a:ext cx="914400" cy="914400"/>
          </a:xfrm>
          <a:prstGeom prst="rect">
            <a:avLst/>
          </a:prstGeom>
        </p:spPr>
        <p:txBody>
          <a:bodyPr vert="horz" wrap="none" lIns="91440" tIns="45720" rIns="91440" bIns="45720" rtlCol="0" anchor="ctr">
            <a:normAutofit/>
          </a:bodyPr>
          <a:lstStyle/>
          <a:p>
            <a:r>
              <a:rPr lang="en-US" sz="2800" u="sng" dirty="0" err="1" smtClean="0">
                <a:latin typeface="Avenir Black"/>
                <a:cs typeface="Avenir Black"/>
              </a:rPr>
              <a:t>Quadro</a:t>
            </a:r>
            <a:r>
              <a:rPr lang="en-US" sz="2800" u="sng" dirty="0" smtClean="0">
                <a:latin typeface="Avenir Black"/>
                <a:cs typeface="Avenir Black"/>
              </a:rPr>
              <a:t> P6000:</a:t>
            </a:r>
          </a:p>
        </p:txBody>
      </p:sp>
    </p:spTree>
    <p:extLst>
      <p:ext uri="{BB962C8B-B14F-4D97-AF65-F5344CB8AC3E}">
        <p14:creationId xmlns:p14="http://schemas.microsoft.com/office/powerpoint/2010/main" val="2096830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GPU Distributed </a:t>
            </a:r>
            <a:r>
              <a:rPr lang="en-US" dirty="0" err="1" smtClean="0"/>
              <a:t>FFTLasso</a:t>
            </a:r>
            <a:endParaRPr lang="en-US" dirty="0"/>
          </a:p>
        </p:txBody>
      </p:sp>
      <p:sp>
        <p:nvSpPr>
          <p:cNvPr id="23" name="Left Bracket 22"/>
          <p:cNvSpPr/>
          <p:nvPr/>
        </p:nvSpPr>
        <p:spPr>
          <a:xfrm rot="10800000">
            <a:off x="10948925" y="1668247"/>
            <a:ext cx="236220" cy="250698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68901" y="1746192"/>
            <a:ext cx="5513263" cy="3470910"/>
          </a:xfrm>
          <a:prstGeom prst="rect">
            <a:avLst/>
          </a:prstGeom>
        </p:spPr>
        <p:txBody>
          <a:bodyPr vert="horz" wrap="none" lIns="91440" tIns="45720" rIns="91440" bIns="45720" rtlCol="0" anchor="ctr">
            <a:normAutofit/>
          </a:bodyPr>
          <a:lstStyle/>
          <a:p>
            <a:pPr marL="285750" indent="-285750">
              <a:buFont typeface="Arial" panose="020B0604020202020204" pitchFamily="34" charset="0"/>
              <a:buChar char="•"/>
            </a:pPr>
            <a:r>
              <a:rPr lang="en-US" sz="2000" dirty="0" smtClean="0">
                <a:latin typeface="Avenir Black"/>
                <a:cs typeface="Avenir Black"/>
              </a:rPr>
              <a:t>What if the dictionary is so large that it </a:t>
            </a:r>
          </a:p>
          <a:p>
            <a:r>
              <a:rPr lang="en-US" sz="2000" dirty="0" smtClean="0">
                <a:latin typeface="Avenir Black"/>
                <a:cs typeface="Avenir Black"/>
              </a:rPr>
              <a:t>    cannot fit in one GPU?</a:t>
            </a:r>
          </a:p>
          <a:p>
            <a:endParaRPr lang="en-US" sz="2000" dirty="0" smtClean="0">
              <a:latin typeface="Avenir Black"/>
              <a:cs typeface="Avenir Black"/>
            </a:endParaRPr>
          </a:p>
          <a:p>
            <a:endParaRPr lang="en-US" sz="2000" dirty="0" smtClean="0">
              <a:latin typeface="Avenir Black"/>
              <a:cs typeface="Avenir Black"/>
            </a:endParaRPr>
          </a:p>
        </p:txBody>
      </p:sp>
      <p:sp>
        <p:nvSpPr>
          <p:cNvPr id="34" name="Left Bracket 33"/>
          <p:cNvSpPr/>
          <p:nvPr/>
        </p:nvSpPr>
        <p:spPr>
          <a:xfrm>
            <a:off x="7027038" y="1668247"/>
            <a:ext cx="236220" cy="250698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ounded Rectangle 34"/>
          <p:cNvSpPr/>
          <p:nvPr/>
        </p:nvSpPr>
        <p:spPr>
          <a:xfrm>
            <a:off x="7354698" y="1668247"/>
            <a:ext cx="3573779" cy="2444648"/>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994521" y="2719190"/>
            <a:ext cx="273304" cy="242247"/>
          </a:xfrm>
          <a:prstGeom prst="rect">
            <a:avLst/>
          </a:prstGeom>
        </p:spPr>
      </p:pic>
    </p:spTree>
    <p:extLst>
      <p:ext uri="{BB962C8B-B14F-4D97-AF65-F5344CB8AC3E}">
        <p14:creationId xmlns:p14="http://schemas.microsoft.com/office/powerpoint/2010/main" val="1504728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6625780" y="4353358"/>
            <a:ext cx="6808852" cy="2031325"/>
          </a:xfrm>
          <a:prstGeom prst="rect">
            <a:avLst/>
          </a:prstGeom>
          <a:noFill/>
        </p:spPr>
        <p:txBody>
          <a:bodyPr wrap="square" rtlCol="0">
            <a:spAutoFit/>
          </a:bodyPr>
          <a:lstStyle/>
          <a:p>
            <a:r>
              <a:rPr lang="en-US" dirty="0" smtClean="0"/>
              <a:t>*  The necessary overhead is       ; where u is the </a:t>
            </a:r>
          </a:p>
          <a:p>
            <a:r>
              <a:rPr lang="en-US" dirty="0" smtClean="0"/>
              <a:t>number of GPUs (for every vertical split).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normAutofit/>
          </a:bodyPr>
          <a:lstStyle/>
          <a:p>
            <a:r>
              <a:rPr lang="en-US" dirty="0"/>
              <a:t>GPU Distributed </a:t>
            </a:r>
            <a:r>
              <a:rPr lang="en-US" dirty="0" err="1" smtClean="0"/>
              <a:t>FFTLasso</a:t>
            </a:r>
            <a:endParaRPr lang="en-US" dirty="0"/>
          </a:p>
        </p:txBody>
      </p:sp>
      <p:sp>
        <p:nvSpPr>
          <p:cNvPr id="7" name="Left Bracket 6"/>
          <p:cNvSpPr/>
          <p:nvPr/>
        </p:nvSpPr>
        <p:spPr>
          <a:xfrm>
            <a:off x="6957060" y="1659577"/>
            <a:ext cx="236220" cy="250698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ket 7"/>
          <p:cNvSpPr/>
          <p:nvPr/>
        </p:nvSpPr>
        <p:spPr>
          <a:xfrm rot="10800000">
            <a:off x="10858500" y="1659577"/>
            <a:ext cx="236220" cy="250698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445880" y="4521669"/>
            <a:ext cx="208788" cy="114300"/>
          </a:xfrm>
          <a:prstGeom prst="rect">
            <a:avLst/>
          </a:prstGeom>
        </p:spPr>
      </p:pic>
      <p:sp>
        <p:nvSpPr>
          <p:cNvPr id="48" name="Rounded Rectangle 47"/>
          <p:cNvSpPr/>
          <p:nvPr/>
        </p:nvSpPr>
        <p:spPr>
          <a:xfrm>
            <a:off x="7080736" y="1761925"/>
            <a:ext cx="975360" cy="2310198"/>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8" name="Picture 5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32226" y="2790283"/>
            <a:ext cx="294132" cy="214884"/>
          </a:xfrm>
          <a:prstGeom prst="rect">
            <a:avLst/>
          </a:prstGeom>
        </p:spPr>
      </p:pic>
      <p:pic>
        <p:nvPicPr>
          <p:cNvPr id="50" name="Content Placeholder 5 2 3 1 1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08529" y="1948821"/>
            <a:ext cx="737986" cy="573989"/>
          </a:xfrm>
          <a:prstGeom prst="rect">
            <a:avLst/>
          </a:prstGeom>
          <a:noFill/>
        </p:spPr>
      </p:pic>
      <p:cxnSp>
        <p:nvCxnSpPr>
          <p:cNvPr id="52" name="Straight Connector 51"/>
          <p:cNvCxnSpPr/>
          <p:nvPr/>
        </p:nvCxnSpPr>
        <p:spPr>
          <a:xfrm flipV="1">
            <a:off x="9949573" y="1780280"/>
            <a:ext cx="19534" cy="22848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8141672" y="1780280"/>
            <a:ext cx="18194" cy="22861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10030206" y="1761925"/>
            <a:ext cx="975360" cy="2310198"/>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381696" y="2790283"/>
            <a:ext cx="321564" cy="216408"/>
          </a:xfrm>
          <a:prstGeom prst="rect">
            <a:avLst/>
          </a:prstGeom>
        </p:spPr>
      </p:pic>
      <p:pic>
        <p:nvPicPr>
          <p:cNvPr id="63" name="Content Placeholder 5 2 3 1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57999" y="1948821"/>
            <a:ext cx="737986" cy="573989"/>
          </a:xfrm>
          <a:prstGeom prst="rect">
            <a:avLst/>
          </a:prstGeom>
          <a:noFill/>
        </p:spPr>
      </p:pic>
      <p:sp>
        <p:nvSpPr>
          <p:cNvPr id="65" name="Oval 64"/>
          <p:cNvSpPr/>
          <p:nvPr/>
        </p:nvSpPr>
        <p:spPr>
          <a:xfrm>
            <a:off x="9384032" y="2854037"/>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9550954" y="2854037"/>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9716341" y="2854037"/>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p:cNvSpPr/>
          <p:nvPr/>
        </p:nvSpPr>
        <p:spPr>
          <a:xfrm>
            <a:off x="8238192" y="1780280"/>
            <a:ext cx="975360" cy="2310198"/>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7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589682" y="2808638"/>
            <a:ext cx="300228" cy="214884"/>
          </a:xfrm>
          <a:prstGeom prst="rect">
            <a:avLst/>
          </a:prstGeom>
        </p:spPr>
      </p:pic>
      <p:pic>
        <p:nvPicPr>
          <p:cNvPr id="70" name="Content Placeholder 5 2 3 1 1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5985" y="1967176"/>
            <a:ext cx="737986" cy="573989"/>
          </a:xfrm>
          <a:prstGeom prst="rect">
            <a:avLst/>
          </a:prstGeom>
          <a:noFill/>
        </p:spPr>
      </p:pic>
      <p:cxnSp>
        <p:nvCxnSpPr>
          <p:cNvPr id="71" name="Straight Connector 70"/>
          <p:cNvCxnSpPr/>
          <p:nvPr/>
        </p:nvCxnSpPr>
        <p:spPr>
          <a:xfrm flipV="1">
            <a:off x="9289025" y="1780280"/>
            <a:ext cx="19534" cy="22848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65313" y="1898110"/>
            <a:ext cx="5737860" cy="3470910"/>
          </a:xfrm>
          <a:prstGeom prst="rect">
            <a:avLst/>
          </a:prstGeom>
        </p:spPr>
        <p:txBody>
          <a:bodyPr vert="horz" wrap="none" lIns="91440" tIns="45720" rIns="91440" bIns="45720" rtlCol="0" anchor="ctr">
            <a:normAutofit/>
          </a:bodyPr>
          <a:lstStyle/>
          <a:p>
            <a:pPr marL="285750" indent="-285750">
              <a:buFont typeface="Arial" panose="020B0604020202020204" pitchFamily="34" charset="0"/>
              <a:buChar char="•"/>
            </a:pPr>
            <a:r>
              <a:rPr lang="en-US" sz="2000" dirty="0">
                <a:latin typeface="Avenir Black"/>
                <a:cs typeface="Avenir Black"/>
              </a:rPr>
              <a:t>What if the dictionary is so large that it </a:t>
            </a:r>
          </a:p>
          <a:p>
            <a:r>
              <a:rPr lang="en-US" sz="2000" dirty="0">
                <a:latin typeface="Avenir Black"/>
                <a:cs typeface="Avenir Black"/>
              </a:rPr>
              <a:t>    cannot fit in one GPU</a:t>
            </a:r>
            <a:r>
              <a:rPr lang="en-US" sz="2000" dirty="0" smtClean="0">
                <a:latin typeface="Avenir Black"/>
                <a:cs typeface="Avenir Black"/>
              </a:rPr>
              <a:t>?</a:t>
            </a:r>
            <a:endParaRPr lang="en-US" sz="2000" dirty="0">
              <a:latin typeface="Avenir Black"/>
              <a:cs typeface="Avenir Black"/>
            </a:endParaRPr>
          </a:p>
          <a:p>
            <a:endParaRPr lang="en-US" sz="2000" dirty="0" smtClean="0">
              <a:latin typeface="Avenir Black"/>
              <a:cs typeface="Avenir Black"/>
            </a:endParaRPr>
          </a:p>
          <a:p>
            <a:r>
              <a:rPr lang="en-US" sz="2000" dirty="0">
                <a:latin typeface="Avenir Black"/>
                <a:cs typeface="Avenir Black"/>
              </a:rPr>
              <a:t>Easy! </a:t>
            </a:r>
            <a:r>
              <a:rPr lang="en-US" sz="2000" u="sng" dirty="0" smtClean="0">
                <a:solidFill>
                  <a:srgbClr val="FF0000"/>
                </a:solidFill>
                <a:latin typeface="Avenir Black"/>
                <a:cs typeface="Avenir Black"/>
              </a:rPr>
              <a:t>Break </a:t>
            </a:r>
            <a:r>
              <a:rPr lang="en-US" sz="2000" u="sng" dirty="0">
                <a:solidFill>
                  <a:srgbClr val="FF0000"/>
                </a:solidFill>
                <a:latin typeface="Avenir Black"/>
                <a:cs typeface="Avenir Black"/>
              </a:rPr>
              <a:t>the dictionary into arbitrary number </a:t>
            </a:r>
          </a:p>
          <a:p>
            <a:r>
              <a:rPr lang="en-US" sz="2000" u="sng" dirty="0">
                <a:solidFill>
                  <a:srgbClr val="FF0000"/>
                </a:solidFill>
                <a:latin typeface="Avenir Black"/>
                <a:cs typeface="Avenir Black"/>
              </a:rPr>
              <a:t>of </a:t>
            </a:r>
            <a:r>
              <a:rPr lang="en-US" sz="2000" u="sng" dirty="0" smtClean="0">
                <a:solidFill>
                  <a:srgbClr val="FF0000"/>
                </a:solidFill>
                <a:latin typeface="Avenir Black"/>
                <a:cs typeface="Avenir Black"/>
              </a:rPr>
              <a:t>vertical </a:t>
            </a:r>
            <a:r>
              <a:rPr lang="en-US" sz="2000" u="sng" dirty="0">
                <a:solidFill>
                  <a:srgbClr val="FF0000"/>
                </a:solidFill>
                <a:latin typeface="Avenir Black"/>
                <a:cs typeface="Avenir Black"/>
              </a:rPr>
              <a:t>pieces. </a:t>
            </a:r>
            <a:r>
              <a:rPr lang="en-US" sz="2000" u="sng" dirty="0" smtClean="0">
                <a:solidFill>
                  <a:srgbClr val="FF0000"/>
                </a:solidFill>
                <a:latin typeface="Avenir Black"/>
                <a:cs typeface="Avenir Black"/>
              </a:rPr>
              <a:t>Put each piece on a GPU!</a:t>
            </a:r>
          </a:p>
        </p:txBody>
      </p:sp>
    </p:spTree>
    <p:extLst>
      <p:ext uri="{BB962C8B-B14F-4D97-AF65-F5344CB8AC3E}">
        <p14:creationId xmlns:p14="http://schemas.microsoft.com/office/powerpoint/2010/main" val="2373266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007682" y="4994802"/>
            <a:ext cx="9454302" cy="982724"/>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66141" y="1444063"/>
            <a:ext cx="5737860" cy="4282440"/>
          </a:xfrm>
          <a:prstGeom prst="rect">
            <a:avLst/>
          </a:prstGeom>
        </p:spPr>
        <p:txBody>
          <a:bodyPr vert="horz" wrap="none" lIns="91440" tIns="45720" rIns="91440" bIns="45720" rtlCol="0" anchor="ctr">
            <a:normAutofit/>
          </a:bodyPr>
          <a:lstStyle/>
          <a:p>
            <a:endParaRPr lang="en-US" sz="1600" dirty="0">
              <a:latin typeface="Avenir Black"/>
              <a:cs typeface="Avenir Black"/>
            </a:endParaRPr>
          </a:p>
          <a:p>
            <a:pPr marL="285750" indent="-285750">
              <a:buFont typeface="Arial" panose="020B0604020202020204" pitchFamily="34" charset="0"/>
              <a:buChar char="•"/>
            </a:pPr>
            <a:r>
              <a:rPr lang="en-US" sz="2000" dirty="0" smtClean="0">
                <a:latin typeface="Avenir Black"/>
                <a:cs typeface="Avenir Black"/>
              </a:rPr>
              <a:t>Can we do better?</a:t>
            </a:r>
            <a:endParaRPr lang="en-US" sz="2000" dirty="0">
              <a:latin typeface="Avenir Black"/>
              <a:cs typeface="Avenir Black"/>
            </a:endParaRPr>
          </a:p>
          <a:p>
            <a:endParaRPr lang="en-US" sz="2000" dirty="0" smtClean="0">
              <a:latin typeface="Avenir Black"/>
              <a:cs typeface="Avenir Black"/>
            </a:endParaRPr>
          </a:p>
          <a:p>
            <a:r>
              <a:rPr lang="en-US" sz="2000" dirty="0" smtClean="0">
                <a:latin typeface="Avenir Black"/>
                <a:cs typeface="Avenir Black"/>
              </a:rPr>
              <a:t>Yes! </a:t>
            </a:r>
            <a:r>
              <a:rPr lang="en-US" sz="2000" dirty="0">
                <a:solidFill>
                  <a:srgbClr val="FF0000"/>
                </a:solidFill>
                <a:latin typeface="Avenir Black"/>
                <a:cs typeface="Avenir Black"/>
              </a:rPr>
              <a:t>Break it into horizontal pieces too.</a:t>
            </a:r>
            <a:r>
              <a:rPr lang="en-US" sz="2000" dirty="0">
                <a:latin typeface="Avenir Black"/>
                <a:cs typeface="Avenir Black"/>
              </a:rPr>
              <a:t> </a:t>
            </a:r>
            <a:endParaRPr lang="en-US" sz="2000" dirty="0" smtClean="0">
              <a:latin typeface="Avenir Black"/>
              <a:cs typeface="Avenir Black"/>
            </a:endParaRPr>
          </a:p>
          <a:p>
            <a:r>
              <a:rPr lang="en-US" sz="2000" dirty="0" smtClean="0">
                <a:latin typeface="Avenir Black"/>
                <a:cs typeface="Avenir Black"/>
              </a:rPr>
              <a:t>Break </a:t>
            </a:r>
            <a:r>
              <a:rPr lang="en-US" sz="2000" dirty="0">
                <a:latin typeface="Avenir Black"/>
                <a:cs typeface="Avenir Black"/>
              </a:rPr>
              <a:t>them into (even and </a:t>
            </a:r>
            <a:r>
              <a:rPr lang="en-US" sz="2000" dirty="0" smtClean="0">
                <a:latin typeface="Avenir Black"/>
                <a:cs typeface="Avenir Black"/>
              </a:rPr>
              <a:t>odd </a:t>
            </a:r>
            <a:r>
              <a:rPr lang="en-US" sz="2000" dirty="0">
                <a:latin typeface="Avenir Black"/>
                <a:cs typeface="Avenir Black"/>
              </a:rPr>
              <a:t>pieces) to </a:t>
            </a:r>
            <a:endParaRPr lang="en-US" sz="2000" dirty="0" smtClean="0">
              <a:latin typeface="Avenir Black"/>
              <a:cs typeface="Avenir Black"/>
            </a:endParaRPr>
          </a:p>
          <a:p>
            <a:r>
              <a:rPr lang="en-US" sz="2000" dirty="0" smtClean="0">
                <a:latin typeface="Avenir Black"/>
                <a:cs typeface="Avenir Black"/>
              </a:rPr>
              <a:t>make best use </a:t>
            </a:r>
            <a:r>
              <a:rPr lang="en-US" sz="2000" dirty="0">
                <a:latin typeface="Avenir Black"/>
                <a:cs typeface="Avenir Black"/>
              </a:rPr>
              <a:t>of </a:t>
            </a:r>
            <a:r>
              <a:rPr lang="en-US" sz="2000" dirty="0" smtClean="0">
                <a:latin typeface="Avenir Black"/>
                <a:cs typeface="Avenir Black"/>
              </a:rPr>
              <a:t>FFT </a:t>
            </a:r>
            <a:r>
              <a:rPr lang="en-US" sz="2000" dirty="0">
                <a:latin typeface="Avenir Black"/>
                <a:cs typeface="Avenir Black"/>
              </a:rPr>
              <a:t>properties</a:t>
            </a:r>
          </a:p>
          <a:p>
            <a:endParaRPr lang="en-US" sz="1600" dirty="0" smtClean="0">
              <a:latin typeface="Avenir Black"/>
              <a:cs typeface="Avenir Black"/>
            </a:endParaRPr>
          </a:p>
        </p:txBody>
      </p:sp>
      <p:sp>
        <p:nvSpPr>
          <p:cNvPr id="33" name="Rounded Rectangle 32"/>
          <p:cNvSpPr/>
          <p:nvPr/>
        </p:nvSpPr>
        <p:spPr>
          <a:xfrm>
            <a:off x="7261861" y="1741102"/>
            <a:ext cx="1411740" cy="405384"/>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a:bodyPr>
          <a:lstStyle/>
          <a:p>
            <a:r>
              <a:rPr lang="en-US" dirty="0"/>
              <a:t>GPU Distributed </a:t>
            </a:r>
            <a:r>
              <a:rPr lang="en-US" dirty="0" err="1" smtClean="0"/>
              <a:t>FFTLasso</a:t>
            </a:r>
            <a:endParaRPr lang="en-US" dirty="0"/>
          </a:p>
        </p:txBody>
      </p:sp>
      <p:sp>
        <p:nvSpPr>
          <p:cNvPr id="7" name="Left Bracket 6"/>
          <p:cNvSpPr/>
          <p:nvPr/>
        </p:nvSpPr>
        <p:spPr>
          <a:xfrm>
            <a:off x="6957060" y="1659577"/>
            <a:ext cx="236220" cy="250698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ket 7"/>
          <p:cNvSpPr/>
          <p:nvPr/>
        </p:nvSpPr>
        <p:spPr>
          <a:xfrm rot="10800000">
            <a:off x="10858500" y="1659577"/>
            <a:ext cx="236220" cy="250698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ounded Rectangle 11"/>
          <p:cNvSpPr/>
          <p:nvPr/>
        </p:nvSpPr>
        <p:spPr>
          <a:xfrm>
            <a:off x="7284721" y="3644265"/>
            <a:ext cx="1388880" cy="405384"/>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8196833" y="1841794"/>
            <a:ext cx="394716" cy="214884"/>
          </a:xfrm>
          <a:prstGeom prst="rect">
            <a:avLst/>
          </a:prstGeom>
        </p:spPr>
      </p:pic>
      <p:pic>
        <p:nvPicPr>
          <p:cNvPr id="21" name="Picture 2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8245359" y="3757724"/>
            <a:ext cx="402336" cy="216408"/>
          </a:xfrm>
          <a:prstGeom prst="rect">
            <a:avLst/>
          </a:prstGeom>
        </p:spPr>
      </p:pic>
      <p:pic>
        <p:nvPicPr>
          <p:cNvPr id="17" name="Content Placeholder 5 2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983144">
            <a:off x="7347399" y="3578933"/>
            <a:ext cx="737986" cy="573989"/>
          </a:xfrm>
          <a:prstGeom prst="rect">
            <a:avLst/>
          </a:prstGeom>
          <a:noFill/>
        </p:spPr>
      </p:pic>
      <p:sp>
        <p:nvSpPr>
          <p:cNvPr id="19" name="TextBox 18"/>
          <p:cNvSpPr txBox="1"/>
          <p:nvPr/>
        </p:nvSpPr>
        <p:spPr>
          <a:xfrm>
            <a:off x="6839367" y="4319587"/>
            <a:ext cx="6808852" cy="1754326"/>
          </a:xfrm>
          <a:prstGeom prst="rect">
            <a:avLst/>
          </a:prstGeom>
          <a:noFill/>
        </p:spPr>
        <p:txBody>
          <a:bodyPr wrap="square" rtlCol="0">
            <a:spAutoFit/>
          </a:bodyPr>
          <a:lstStyle/>
          <a:p>
            <a:r>
              <a:rPr lang="en-US" dirty="0" smtClean="0"/>
              <a:t>* The necessary overhead is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 name="Picture 1"/>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628265" y="4398726"/>
            <a:ext cx="179832" cy="266700"/>
          </a:xfrm>
          <a:prstGeom prst="rect">
            <a:avLst/>
          </a:prstGeom>
        </p:spPr>
      </p:pic>
      <p:cxnSp>
        <p:nvCxnSpPr>
          <p:cNvPr id="36" name="Straight Connector 35"/>
          <p:cNvCxnSpPr/>
          <p:nvPr/>
        </p:nvCxnSpPr>
        <p:spPr>
          <a:xfrm>
            <a:off x="9540209" y="3019197"/>
            <a:ext cx="1385346" cy="19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Rounded Rectangle 36"/>
          <p:cNvSpPr/>
          <p:nvPr/>
        </p:nvSpPr>
        <p:spPr>
          <a:xfrm>
            <a:off x="7284721" y="2439700"/>
            <a:ext cx="1388880" cy="405384"/>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870153" y="3088072"/>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870153" y="3223576"/>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870153" y="3365731"/>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8235696" y="2553227"/>
            <a:ext cx="394716" cy="214884"/>
          </a:xfrm>
          <a:prstGeom prst="rect">
            <a:avLst/>
          </a:prstGeom>
        </p:spPr>
      </p:pic>
      <p:pic>
        <p:nvPicPr>
          <p:cNvPr id="45" name="Content Placeholder 5 2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983144">
            <a:off x="7347399" y="2361752"/>
            <a:ext cx="737986" cy="573989"/>
          </a:xfrm>
          <a:prstGeom prst="rect">
            <a:avLst/>
          </a:prstGeom>
          <a:noFill/>
        </p:spPr>
      </p:pic>
      <p:pic>
        <p:nvPicPr>
          <p:cNvPr id="46" name="Content Placeholder 5 2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983144">
            <a:off x="7384994" y="1677312"/>
            <a:ext cx="737986" cy="573989"/>
          </a:xfrm>
          <a:prstGeom prst="rect">
            <a:avLst/>
          </a:prstGeom>
          <a:noFill/>
        </p:spPr>
      </p:pic>
      <p:sp>
        <p:nvSpPr>
          <p:cNvPr id="23" name="Rounded Rectangle 22"/>
          <p:cNvSpPr/>
          <p:nvPr/>
        </p:nvSpPr>
        <p:spPr>
          <a:xfrm>
            <a:off x="9513815" y="1763246"/>
            <a:ext cx="1411740" cy="405384"/>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0448787" y="1863938"/>
            <a:ext cx="422148" cy="216408"/>
          </a:xfrm>
          <a:prstGeom prst="rect">
            <a:avLst/>
          </a:prstGeom>
        </p:spPr>
      </p:pic>
      <p:pic>
        <p:nvPicPr>
          <p:cNvPr id="25" name="Content Placeholder 5 2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983144">
            <a:off x="9636948" y="1699456"/>
            <a:ext cx="737986" cy="573989"/>
          </a:xfrm>
          <a:prstGeom prst="rect">
            <a:avLst/>
          </a:prstGeom>
          <a:noFill/>
        </p:spPr>
      </p:pic>
      <p:sp>
        <p:nvSpPr>
          <p:cNvPr id="26" name="Rounded Rectangle 25"/>
          <p:cNvSpPr/>
          <p:nvPr/>
        </p:nvSpPr>
        <p:spPr>
          <a:xfrm>
            <a:off x="9513815" y="2431183"/>
            <a:ext cx="1411740" cy="405384"/>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0448787" y="2531875"/>
            <a:ext cx="422148" cy="216408"/>
          </a:xfrm>
          <a:prstGeom prst="rect">
            <a:avLst/>
          </a:prstGeom>
        </p:spPr>
      </p:pic>
      <p:pic>
        <p:nvPicPr>
          <p:cNvPr id="28" name="Content Placeholder 5 2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983144">
            <a:off x="9636948" y="2367393"/>
            <a:ext cx="737986" cy="573989"/>
          </a:xfrm>
          <a:prstGeom prst="rect">
            <a:avLst/>
          </a:prstGeom>
          <a:noFill/>
        </p:spPr>
      </p:pic>
      <p:sp>
        <p:nvSpPr>
          <p:cNvPr id="29" name="Rounded Rectangle 28"/>
          <p:cNvSpPr/>
          <p:nvPr/>
        </p:nvSpPr>
        <p:spPr>
          <a:xfrm>
            <a:off x="9527012" y="3642723"/>
            <a:ext cx="1411740" cy="405384"/>
          </a:xfrm>
          <a:prstGeom prst="roundRect">
            <a:avLst/>
          </a:prstGeom>
          <a:gradFill>
            <a:gsLst>
              <a:gs pos="100000">
                <a:schemeClr val="accent3">
                  <a:lumMod val="75000"/>
                  <a:alpha val="3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0461984" y="3743415"/>
            <a:ext cx="429768" cy="216408"/>
          </a:xfrm>
          <a:prstGeom prst="rect">
            <a:avLst/>
          </a:prstGeom>
        </p:spPr>
      </p:pic>
      <p:pic>
        <p:nvPicPr>
          <p:cNvPr id="31" name="Content Placeholder 5 2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983144">
            <a:off x="9650145" y="3578933"/>
            <a:ext cx="737986" cy="573989"/>
          </a:xfrm>
          <a:prstGeom prst="rect">
            <a:avLst/>
          </a:prstGeom>
          <a:noFill/>
        </p:spPr>
      </p:pic>
      <p:cxnSp>
        <p:nvCxnSpPr>
          <p:cNvPr id="34" name="Straight Connector 33"/>
          <p:cNvCxnSpPr/>
          <p:nvPr/>
        </p:nvCxnSpPr>
        <p:spPr>
          <a:xfrm flipV="1">
            <a:off x="9424144" y="1763246"/>
            <a:ext cx="19534" cy="22848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10189865" y="3088072"/>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189865" y="3223576"/>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0189865" y="3365731"/>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9557892" y="3550729"/>
            <a:ext cx="1385346" cy="19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9540209" y="2299071"/>
            <a:ext cx="1385346" cy="19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275058" y="2292089"/>
            <a:ext cx="1385346" cy="19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7286488" y="2993767"/>
            <a:ext cx="1385346" cy="19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299312" y="3528764"/>
            <a:ext cx="1385346" cy="19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8810397" y="1761925"/>
            <a:ext cx="18194" cy="22861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8903835" y="2004976"/>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9070757" y="2004976"/>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9236144" y="2004976"/>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879481" y="3776202"/>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9046403" y="3776202"/>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9211790" y="3776202"/>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9046403" y="3075795"/>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046403" y="3211299"/>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046403" y="3353454"/>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8903835" y="2556435"/>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9070757" y="2556435"/>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9236144" y="2556435"/>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2088938" y="5556604"/>
            <a:ext cx="7072884" cy="362712"/>
          </a:xfrm>
          <a:prstGeom prst="rect">
            <a:avLst/>
          </a:prstGeom>
        </p:spPr>
      </p:pic>
      <p:pic>
        <p:nvPicPr>
          <p:cNvPr id="72" name="Picture 71"/>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1160494" y="5108040"/>
            <a:ext cx="9035796" cy="362712"/>
          </a:xfrm>
          <a:prstGeom prst="rect">
            <a:avLst/>
          </a:prstGeom>
        </p:spPr>
      </p:pic>
    </p:spTree>
    <p:extLst>
      <p:ext uri="{BB962C8B-B14F-4D97-AF65-F5344CB8AC3E}">
        <p14:creationId xmlns:p14="http://schemas.microsoft.com/office/powerpoint/2010/main" val="3124394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Face Recognition</a:t>
            </a:r>
            <a:endParaRPr lang="en-US" dirty="0"/>
          </a:p>
        </p:txBody>
      </p:sp>
      <p:grpSp>
        <p:nvGrpSpPr>
          <p:cNvPr id="28" name="Group 27"/>
          <p:cNvGrpSpPr/>
          <p:nvPr/>
        </p:nvGrpSpPr>
        <p:grpSpPr>
          <a:xfrm>
            <a:off x="2939968" y="3555093"/>
            <a:ext cx="1553686" cy="1484415"/>
            <a:chOff x="2927268" y="2939143"/>
            <a:chExt cx="1553686" cy="1484415"/>
          </a:xfrm>
          <a:solidFill>
            <a:schemeClr val="accent2">
              <a:lumMod val="75000"/>
              <a:alpha val="50000"/>
            </a:schemeClr>
          </a:solidFill>
        </p:grpSpPr>
        <p:sp>
          <p:nvSpPr>
            <p:cNvPr id="4" name="Rectangle 3"/>
            <p:cNvSpPr/>
            <p:nvPr/>
          </p:nvSpPr>
          <p:spPr>
            <a:xfrm>
              <a:off x="2927268"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27169"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27070"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26971"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26872"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26773"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26674"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26575"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79036" y="3555093"/>
            <a:ext cx="1553686" cy="1484415"/>
            <a:chOff x="4864433" y="2939143"/>
            <a:chExt cx="1553686" cy="1484415"/>
          </a:xfrm>
          <a:solidFill>
            <a:schemeClr val="accent6">
              <a:lumMod val="75000"/>
              <a:alpha val="50000"/>
            </a:schemeClr>
          </a:solidFill>
        </p:grpSpPr>
        <p:sp>
          <p:nvSpPr>
            <p:cNvPr id="12" name="Rectangle 11"/>
            <p:cNvSpPr/>
            <p:nvPr/>
          </p:nvSpPr>
          <p:spPr>
            <a:xfrm>
              <a:off x="4864433"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64334"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64235"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464136"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64037"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863938"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063839"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63740"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932241" y="3565492"/>
            <a:ext cx="1553686" cy="1484415"/>
            <a:chOff x="6632619" y="2939143"/>
            <a:chExt cx="1553686" cy="1484415"/>
          </a:xfrm>
          <a:solidFill>
            <a:schemeClr val="accent3">
              <a:lumMod val="75000"/>
              <a:alpha val="50000"/>
            </a:schemeClr>
          </a:solidFill>
        </p:grpSpPr>
        <p:sp>
          <p:nvSpPr>
            <p:cNvPr id="20" name="Rectangle 19"/>
            <p:cNvSpPr/>
            <p:nvPr/>
          </p:nvSpPr>
          <p:spPr>
            <a:xfrm>
              <a:off x="6632619"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832520"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032421"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232322"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432223"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32124"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832025"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031926"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600484" y="4200257"/>
            <a:ext cx="294132" cy="214884"/>
          </a:xfrm>
          <a:prstGeom prst="rect">
            <a:avLst/>
          </a:prstGeom>
        </p:spPr>
      </p:pic>
      <p:pic>
        <p:nvPicPr>
          <p:cNvPr id="38" name="Picture 3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340210" y="4200257"/>
            <a:ext cx="300228" cy="214884"/>
          </a:xfrm>
          <a:prstGeom prst="rect">
            <a:avLst/>
          </a:prstGeom>
        </p:spPr>
      </p:pic>
      <p:pic>
        <p:nvPicPr>
          <p:cNvPr id="31" name="Picture 30"/>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608757" y="4200257"/>
            <a:ext cx="278892" cy="216408"/>
          </a:xfrm>
          <a:prstGeom prst="rect">
            <a:avLst/>
          </a:prstGeom>
        </p:spPr>
      </p:pic>
      <p:sp>
        <p:nvSpPr>
          <p:cNvPr id="42" name="Oval 41"/>
          <p:cNvSpPr/>
          <p:nvPr/>
        </p:nvSpPr>
        <p:spPr>
          <a:xfrm>
            <a:off x="6339957" y="4223544"/>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506879" y="4223544"/>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672266" y="4223544"/>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327203" y="3555093"/>
            <a:ext cx="154379" cy="1484415"/>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9432993" y="2998211"/>
            <a:ext cx="163766" cy="2681715"/>
            <a:chOff x="9758824" y="2415439"/>
            <a:chExt cx="163766" cy="2681715"/>
          </a:xfrm>
        </p:grpSpPr>
        <p:sp>
          <p:nvSpPr>
            <p:cNvPr id="49" name="Rectangle 48"/>
            <p:cNvSpPr/>
            <p:nvPr/>
          </p:nvSpPr>
          <p:spPr>
            <a:xfrm>
              <a:off x="9768211" y="2415439"/>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768211" y="258450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768211" y="2753575"/>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768211" y="2921792"/>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768211" y="308835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768211" y="3257425"/>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768211" y="3426493"/>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768211" y="3594710"/>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758824" y="3774271"/>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758824" y="3943339"/>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9758824" y="411240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9758824" y="4280624"/>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758824" y="4447189"/>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758824" y="461625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9758824" y="4785325"/>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758824" y="4953542"/>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38326" y="5273196"/>
            <a:ext cx="143256" cy="175260"/>
          </a:xfrm>
          <a:prstGeom prst="rect">
            <a:avLst/>
          </a:prstGeom>
        </p:spPr>
      </p:pic>
      <p:pic>
        <p:nvPicPr>
          <p:cNvPr id="74" name="Picture 7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416102" y="5866713"/>
            <a:ext cx="149077" cy="153106"/>
          </a:xfrm>
          <a:prstGeom prst="rect">
            <a:avLst/>
          </a:prstGeom>
        </p:spPr>
      </p:pic>
      <p:pic>
        <p:nvPicPr>
          <p:cNvPr id="76" name="Picture 7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32534" y="5367197"/>
            <a:ext cx="201168" cy="178308"/>
          </a:xfrm>
          <a:prstGeom prst="rect">
            <a:avLst/>
          </a:prstGeom>
        </p:spPr>
      </p:pic>
      <p:pic>
        <p:nvPicPr>
          <p:cNvPr id="78" name="Picture 7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871367" y="4236741"/>
            <a:ext cx="238278" cy="154559"/>
          </a:xfrm>
          <a:prstGeom prst="rect">
            <a:avLst/>
          </a:prstGeom>
        </p:spPr>
      </p:pic>
      <p:pic>
        <p:nvPicPr>
          <p:cNvPr id="79" name="Picture 78"/>
          <p:cNvPicPr>
            <a:picLocks noChangeAspect="1"/>
          </p:cNvPicPr>
          <p:nvPr/>
        </p:nvPicPr>
        <p:blipFill>
          <a:blip r:embed="rId18"/>
          <a:stretch>
            <a:fillRect/>
          </a:stretch>
        </p:blipFill>
        <p:spPr>
          <a:xfrm>
            <a:off x="9051627" y="1030814"/>
            <a:ext cx="3086369" cy="1550105"/>
          </a:xfrm>
          <a:prstGeom prst="rect">
            <a:avLst/>
          </a:prstGeom>
        </p:spPr>
      </p:pic>
      <p:cxnSp>
        <p:nvCxnSpPr>
          <p:cNvPr id="81" name="Straight Arrow Connector 80"/>
          <p:cNvCxnSpPr/>
          <p:nvPr/>
        </p:nvCxnSpPr>
        <p:spPr>
          <a:xfrm flipV="1">
            <a:off x="3494149" y="5125532"/>
            <a:ext cx="199901" cy="52994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3494149" y="5182010"/>
            <a:ext cx="1714955" cy="4811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2703607" y="5685520"/>
            <a:ext cx="1362232" cy="307777"/>
          </a:xfrm>
          <a:prstGeom prst="rect">
            <a:avLst/>
          </a:prstGeom>
          <a:noFill/>
        </p:spPr>
        <p:txBody>
          <a:bodyPr wrap="none" rtlCol="0">
            <a:spAutoFit/>
          </a:bodyPr>
          <a:lstStyle/>
          <a:p>
            <a:r>
              <a:rPr lang="en-US" sz="1400" dirty="0" smtClean="0"/>
              <a:t>different people</a:t>
            </a:r>
            <a:endParaRPr lang="en-US" sz="1400" dirty="0"/>
          </a:p>
        </p:txBody>
      </p:sp>
      <p:sp>
        <p:nvSpPr>
          <p:cNvPr id="32" name="Double Bracket 31"/>
          <p:cNvSpPr/>
          <p:nvPr/>
        </p:nvSpPr>
        <p:spPr>
          <a:xfrm>
            <a:off x="2703607" y="3452370"/>
            <a:ext cx="5996844" cy="1703514"/>
          </a:xfrm>
          <a:prstGeom prst="bracketPair">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Double Bracket 70"/>
          <p:cNvSpPr/>
          <p:nvPr/>
        </p:nvSpPr>
        <p:spPr>
          <a:xfrm>
            <a:off x="9170127" y="2916211"/>
            <a:ext cx="677062" cy="2821473"/>
          </a:xfrm>
          <a:prstGeom prst="bracketPair">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5" name="Content Placeholder 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244210" y="2303619"/>
            <a:ext cx="6437416" cy="914343"/>
          </a:xfrm>
          <a:prstGeom prst="rect">
            <a:avLst/>
          </a:prstGeom>
        </p:spPr>
      </p:pic>
    </p:spTree>
    <p:extLst>
      <p:ext uri="{BB962C8B-B14F-4D97-AF65-F5344CB8AC3E}">
        <p14:creationId xmlns:p14="http://schemas.microsoft.com/office/powerpoint/2010/main" val="7069539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Face Recognition Experiments</a:t>
            </a:r>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 y="1125913"/>
            <a:ext cx="5898391" cy="4474409"/>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060" r="5469"/>
          <a:stretch/>
        </p:blipFill>
        <p:spPr>
          <a:xfrm>
            <a:off x="6309634" y="1131102"/>
            <a:ext cx="5660859" cy="4469598"/>
          </a:xfrm>
          <a:prstGeom prst="rect">
            <a:avLst/>
          </a:prstGeom>
        </p:spPr>
      </p:pic>
      <p:pic>
        <p:nvPicPr>
          <p:cNvPr id="9" name="Picture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13042" y="5674582"/>
            <a:ext cx="1709780" cy="241630"/>
          </a:xfrm>
          <a:prstGeom prst="rect">
            <a:avLst/>
          </a:prstGeom>
        </p:spPr>
      </p:pic>
      <p:pic>
        <p:nvPicPr>
          <p:cNvPr id="10" name="Picture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498956" y="5674582"/>
            <a:ext cx="1709780" cy="241630"/>
          </a:xfrm>
          <a:prstGeom prst="rect">
            <a:avLst/>
          </a:prstGeom>
        </p:spPr>
      </p:pic>
    </p:spTree>
    <p:extLst>
      <p:ext uri="{BB962C8B-B14F-4D97-AF65-F5344CB8AC3E}">
        <p14:creationId xmlns:p14="http://schemas.microsoft.com/office/powerpoint/2010/main" val="2117375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smtClean="0">
                <a:solidFill>
                  <a:srgbClr val="FF0000"/>
                </a:solidFill>
              </a:rPr>
              <a:t>Face Recognition</a:t>
            </a:r>
          </a:p>
          <a:p>
            <a:endParaRPr lang="en-US" dirty="0"/>
          </a:p>
        </p:txBody>
      </p:sp>
      <p:sp>
        <p:nvSpPr>
          <p:cNvPr id="2" name="Title 1"/>
          <p:cNvSpPr>
            <a:spLocks noGrp="1"/>
          </p:cNvSpPr>
          <p:nvPr>
            <p:ph type="title"/>
          </p:nvPr>
        </p:nvSpPr>
        <p:spPr/>
        <p:txBody>
          <a:bodyPr/>
          <a:lstStyle/>
          <a:p>
            <a:r>
              <a:rPr lang="en-US" dirty="0" smtClean="0"/>
              <a:t>Applications of LASSO</a:t>
            </a:r>
            <a:endParaRPr lang="en-US" dirty="0"/>
          </a:p>
        </p:txBody>
      </p:sp>
      <p:grpSp>
        <p:nvGrpSpPr>
          <p:cNvPr id="28" name="Group 27"/>
          <p:cNvGrpSpPr/>
          <p:nvPr/>
        </p:nvGrpSpPr>
        <p:grpSpPr>
          <a:xfrm>
            <a:off x="2939968" y="3555093"/>
            <a:ext cx="1553686" cy="1484415"/>
            <a:chOff x="2927268" y="2939143"/>
            <a:chExt cx="1553686" cy="1484415"/>
          </a:xfrm>
          <a:solidFill>
            <a:schemeClr val="accent2">
              <a:lumMod val="75000"/>
              <a:alpha val="50000"/>
            </a:schemeClr>
          </a:solidFill>
        </p:grpSpPr>
        <p:sp>
          <p:nvSpPr>
            <p:cNvPr id="4" name="Rectangle 3"/>
            <p:cNvSpPr/>
            <p:nvPr/>
          </p:nvSpPr>
          <p:spPr>
            <a:xfrm>
              <a:off x="2927268"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27169"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27070"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26971"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26872"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26773"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26674"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26575"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79036" y="3555093"/>
            <a:ext cx="1553686" cy="1484415"/>
            <a:chOff x="4864433" y="2939143"/>
            <a:chExt cx="1553686" cy="1484415"/>
          </a:xfrm>
          <a:solidFill>
            <a:schemeClr val="accent6">
              <a:lumMod val="75000"/>
              <a:alpha val="50000"/>
            </a:schemeClr>
          </a:solidFill>
        </p:grpSpPr>
        <p:sp>
          <p:nvSpPr>
            <p:cNvPr id="12" name="Rectangle 11"/>
            <p:cNvSpPr/>
            <p:nvPr/>
          </p:nvSpPr>
          <p:spPr>
            <a:xfrm>
              <a:off x="4864433"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64334"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64235"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464136"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64037"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863938"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063839"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63740"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932241" y="3565492"/>
            <a:ext cx="1553686" cy="1484415"/>
            <a:chOff x="6632619" y="2939143"/>
            <a:chExt cx="1553686" cy="1484415"/>
          </a:xfrm>
          <a:solidFill>
            <a:schemeClr val="accent3">
              <a:lumMod val="75000"/>
              <a:alpha val="50000"/>
            </a:schemeClr>
          </a:solidFill>
        </p:grpSpPr>
        <p:sp>
          <p:nvSpPr>
            <p:cNvPr id="20" name="Rectangle 19"/>
            <p:cNvSpPr/>
            <p:nvPr/>
          </p:nvSpPr>
          <p:spPr>
            <a:xfrm>
              <a:off x="6632619"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832520"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032421"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232322"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432223"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32124"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832025"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031926" y="2939143"/>
              <a:ext cx="154379" cy="14844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600484" y="4200257"/>
            <a:ext cx="294132" cy="214884"/>
          </a:xfrm>
          <a:prstGeom prst="rect">
            <a:avLst/>
          </a:prstGeom>
        </p:spPr>
      </p:pic>
      <p:pic>
        <p:nvPicPr>
          <p:cNvPr id="38" name="Picture 3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340210" y="4200257"/>
            <a:ext cx="300228" cy="214884"/>
          </a:xfrm>
          <a:prstGeom prst="rect">
            <a:avLst/>
          </a:prstGeom>
        </p:spPr>
      </p:pic>
      <p:pic>
        <p:nvPicPr>
          <p:cNvPr id="31" name="Picture 30"/>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608757" y="4200257"/>
            <a:ext cx="278892" cy="216408"/>
          </a:xfrm>
          <a:prstGeom prst="rect">
            <a:avLst/>
          </a:prstGeom>
        </p:spPr>
      </p:pic>
      <p:sp>
        <p:nvSpPr>
          <p:cNvPr id="42" name="Oval 41"/>
          <p:cNvSpPr/>
          <p:nvPr/>
        </p:nvSpPr>
        <p:spPr>
          <a:xfrm>
            <a:off x="6339957" y="4223544"/>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506879" y="4223544"/>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672266" y="4223544"/>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327203" y="3555093"/>
            <a:ext cx="154379" cy="1484415"/>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9432993" y="2998211"/>
            <a:ext cx="163766" cy="2681715"/>
            <a:chOff x="9758824" y="2415439"/>
            <a:chExt cx="163766" cy="2681715"/>
          </a:xfrm>
        </p:grpSpPr>
        <p:sp>
          <p:nvSpPr>
            <p:cNvPr id="49" name="Rectangle 48"/>
            <p:cNvSpPr/>
            <p:nvPr/>
          </p:nvSpPr>
          <p:spPr>
            <a:xfrm>
              <a:off x="9768211" y="2415439"/>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768211" y="258450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768211" y="2753575"/>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768211" y="2921792"/>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768211" y="308835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768211" y="3257425"/>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768211" y="3426493"/>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768211" y="3594710"/>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758824" y="3774271"/>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758824" y="3943339"/>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9758824" y="411240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9758824" y="4280624"/>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758824" y="4447189"/>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758824" y="461625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9758824" y="4785325"/>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758824" y="4953542"/>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338326" y="5273196"/>
            <a:ext cx="143256" cy="175260"/>
          </a:xfrm>
          <a:prstGeom prst="rect">
            <a:avLst/>
          </a:prstGeom>
        </p:spPr>
      </p:pic>
      <p:pic>
        <p:nvPicPr>
          <p:cNvPr id="74" name="Picture 73"/>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9416102" y="5866713"/>
            <a:ext cx="149077" cy="153106"/>
          </a:xfrm>
          <a:prstGeom prst="rect">
            <a:avLst/>
          </a:prstGeom>
        </p:spPr>
      </p:pic>
      <p:pic>
        <p:nvPicPr>
          <p:cNvPr id="76" name="Picture 75"/>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332534" y="5367197"/>
            <a:ext cx="201168" cy="178308"/>
          </a:xfrm>
          <a:prstGeom prst="rect">
            <a:avLst/>
          </a:prstGeom>
        </p:spPr>
      </p:pic>
      <p:pic>
        <p:nvPicPr>
          <p:cNvPr id="78" name="Picture 77"/>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1871367" y="4236741"/>
            <a:ext cx="238278" cy="154559"/>
          </a:xfrm>
          <a:prstGeom prst="rect">
            <a:avLst/>
          </a:prstGeom>
        </p:spPr>
      </p:pic>
      <p:pic>
        <p:nvPicPr>
          <p:cNvPr id="79" name="Picture 78"/>
          <p:cNvPicPr>
            <a:picLocks noChangeAspect="1"/>
          </p:cNvPicPr>
          <p:nvPr/>
        </p:nvPicPr>
        <p:blipFill>
          <a:blip r:embed="rId20"/>
          <a:stretch>
            <a:fillRect/>
          </a:stretch>
        </p:blipFill>
        <p:spPr>
          <a:xfrm>
            <a:off x="9051627" y="1030814"/>
            <a:ext cx="3086369" cy="1550105"/>
          </a:xfrm>
          <a:prstGeom prst="rect">
            <a:avLst/>
          </a:prstGeom>
        </p:spPr>
      </p:pic>
      <p:cxnSp>
        <p:nvCxnSpPr>
          <p:cNvPr id="81" name="Straight Arrow Connector 80"/>
          <p:cNvCxnSpPr/>
          <p:nvPr/>
        </p:nvCxnSpPr>
        <p:spPr>
          <a:xfrm flipV="1">
            <a:off x="3494149" y="5125532"/>
            <a:ext cx="199901" cy="52994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3494149" y="5182010"/>
            <a:ext cx="1714955" cy="4811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2703607" y="5685520"/>
            <a:ext cx="1362232" cy="307777"/>
          </a:xfrm>
          <a:prstGeom prst="rect">
            <a:avLst/>
          </a:prstGeom>
          <a:noFill/>
        </p:spPr>
        <p:txBody>
          <a:bodyPr wrap="none" rtlCol="0">
            <a:spAutoFit/>
          </a:bodyPr>
          <a:lstStyle/>
          <a:p>
            <a:r>
              <a:rPr lang="en-US" sz="1400" dirty="0" smtClean="0"/>
              <a:t>different people</a:t>
            </a:r>
            <a:endParaRPr lang="en-US" sz="1400" dirty="0"/>
          </a:p>
        </p:txBody>
      </p:sp>
      <p:sp>
        <p:nvSpPr>
          <p:cNvPr id="32" name="Double Bracket 31"/>
          <p:cNvSpPr/>
          <p:nvPr/>
        </p:nvSpPr>
        <p:spPr>
          <a:xfrm>
            <a:off x="2703607" y="3452370"/>
            <a:ext cx="5996844" cy="1703514"/>
          </a:xfrm>
          <a:prstGeom prst="bracketPair">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Double Bracket 70"/>
          <p:cNvSpPr/>
          <p:nvPr/>
        </p:nvSpPr>
        <p:spPr>
          <a:xfrm>
            <a:off x="9170127" y="2916211"/>
            <a:ext cx="677062" cy="2821473"/>
          </a:xfrm>
          <a:prstGeom prst="bracketPair">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5" name="Content Placeholder 3"/>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244210" y="2303619"/>
            <a:ext cx="6437416" cy="914343"/>
          </a:xfrm>
          <a:prstGeom prst="rect">
            <a:avLst/>
          </a:prstGeom>
        </p:spPr>
      </p:pic>
    </p:spTree>
    <p:extLst>
      <p:ext uri="{BB962C8B-B14F-4D97-AF65-F5344CB8AC3E}">
        <p14:creationId xmlns:p14="http://schemas.microsoft.com/office/powerpoint/2010/main" val="31237210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71500" indent="-571500">
              <a:buFont typeface="Arial" panose="020B0604020202020204" pitchFamily="34" charset="0"/>
              <a:buChar char="•"/>
            </a:pPr>
            <a:r>
              <a:rPr lang="en-US" sz="3200" dirty="0" err="1" smtClean="0"/>
              <a:t>FFTLasso</a:t>
            </a:r>
            <a:r>
              <a:rPr lang="en-US" sz="3200" dirty="0" smtClean="0"/>
              <a:t> is easily distributed and also memory efficient (something to talk about at the poster </a:t>
            </a:r>
            <a:r>
              <a:rPr lang="en-US" sz="3200" dirty="0" smtClean="0">
                <a:sym typeface="Wingdings" panose="05000000000000000000" pitchFamily="2" charset="2"/>
              </a:rPr>
              <a:t> )</a:t>
            </a:r>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r>
              <a:rPr lang="en-US" sz="3200" dirty="0" err="1" smtClean="0"/>
              <a:t>FFTLasso</a:t>
            </a:r>
            <a:r>
              <a:rPr lang="en-US" sz="3200" dirty="0" smtClean="0"/>
              <a:t> can handle linearly constrained problems (constrained lasso?)</a:t>
            </a:r>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r>
              <a:rPr lang="en-US" sz="3200" dirty="0" smtClean="0"/>
              <a:t>Other non-smooth </a:t>
            </a:r>
            <a:r>
              <a:rPr lang="en-US" sz="3200" dirty="0" err="1" smtClean="0"/>
              <a:t>regularizers</a:t>
            </a:r>
            <a:r>
              <a:rPr lang="en-US" sz="3200" dirty="0" smtClean="0"/>
              <a:t> may be used?</a:t>
            </a:r>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p:txBody>
      </p:sp>
      <p:sp>
        <p:nvSpPr>
          <p:cNvPr id="3" name="Title 2"/>
          <p:cNvSpPr>
            <a:spLocks noGrp="1"/>
          </p:cNvSpPr>
          <p:nvPr>
            <p:ph type="title"/>
          </p:nvPr>
        </p:nvSpPr>
        <p:spPr/>
        <p:txBody>
          <a:bodyPr>
            <a:normAutofit/>
          </a:bodyPr>
          <a:lstStyle/>
          <a:p>
            <a:r>
              <a:rPr lang="en-US" dirty="0" smtClean="0"/>
              <a:t>Future Directions</a:t>
            </a:r>
            <a:endParaRPr lang="en-US" dirty="0"/>
          </a:p>
        </p:txBody>
      </p:sp>
    </p:spTree>
    <p:extLst>
      <p:ext uri="{BB962C8B-B14F-4D97-AF65-F5344CB8AC3E}">
        <p14:creationId xmlns:p14="http://schemas.microsoft.com/office/powerpoint/2010/main" val="845959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620000" y="1882587"/>
            <a:ext cx="4249272" cy="2841813"/>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Code and Special Thanks!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85675" y="4630299"/>
            <a:ext cx="2438611" cy="923624"/>
          </a:xfr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6784" y="3541902"/>
            <a:ext cx="3070789" cy="55429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760" y="1446638"/>
            <a:ext cx="1379675" cy="13796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4644" y="1446638"/>
            <a:ext cx="1374273" cy="1374273"/>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79126" y="1446638"/>
            <a:ext cx="1368871" cy="136887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869" y="3425377"/>
            <a:ext cx="1612479" cy="976415"/>
          </a:xfrm>
          <a:prstGeom prst="rect">
            <a:avLst/>
          </a:prstGeom>
        </p:spPr>
      </p:pic>
      <p:sp>
        <p:nvSpPr>
          <p:cNvPr id="15" name="TextBox 14"/>
          <p:cNvSpPr txBox="1"/>
          <p:nvPr/>
        </p:nvSpPr>
        <p:spPr>
          <a:xfrm>
            <a:off x="476760" y="2605767"/>
            <a:ext cx="914400" cy="914400"/>
          </a:xfrm>
          <a:prstGeom prst="rect">
            <a:avLst/>
          </a:prstGeom>
        </p:spPr>
        <p:txBody>
          <a:bodyPr vert="horz" wrap="none" lIns="91440" tIns="45720" rIns="91440" bIns="45720" rtlCol="0" anchor="ctr">
            <a:normAutofit/>
          </a:bodyPr>
          <a:lstStyle/>
          <a:p>
            <a:r>
              <a:rPr lang="en-US" dirty="0" err="1" smtClean="0">
                <a:latin typeface="Avenir Black"/>
                <a:cs typeface="Avenir Black"/>
              </a:rPr>
              <a:t>Congli</a:t>
            </a:r>
            <a:r>
              <a:rPr lang="en-US" dirty="0" smtClean="0">
                <a:latin typeface="Avenir Black"/>
                <a:cs typeface="Avenir Black"/>
              </a:rPr>
              <a:t> Wang</a:t>
            </a:r>
          </a:p>
        </p:txBody>
      </p:sp>
      <p:sp>
        <p:nvSpPr>
          <p:cNvPr id="16" name="TextBox 15"/>
          <p:cNvSpPr txBox="1"/>
          <p:nvPr/>
        </p:nvSpPr>
        <p:spPr>
          <a:xfrm>
            <a:off x="2567380" y="2605767"/>
            <a:ext cx="914400" cy="914400"/>
          </a:xfrm>
          <a:prstGeom prst="rect">
            <a:avLst/>
          </a:prstGeom>
        </p:spPr>
        <p:txBody>
          <a:bodyPr vert="horz" wrap="none" lIns="91440" tIns="45720" rIns="91440" bIns="45720" rtlCol="0" anchor="ctr">
            <a:normAutofit/>
          </a:bodyPr>
          <a:lstStyle/>
          <a:p>
            <a:r>
              <a:rPr lang="en-US" dirty="0" err="1">
                <a:latin typeface="Avenir Black"/>
                <a:cs typeface="Avenir Black"/>
              </a:rPr>
              <a:t>Humam</a:t>
            </a:r>
            <a:r>
              <a:rPr lang="en-US" dirty="0">
                <a:latin typeface="Avenir Black"/>
                <a:cs typeface="Avenir Black"/>
              </a:rPr>
              <a:t> </a:t>
            </a:r>
            <a:r>
              <a:rPr lang="en-US" dirty="0" err="1">
                <a:latin typeface="Avenir Black"/>
                <a:cs typeface="Avenir Black"/>
              </a:rPr>
              <a:t>Alwassel</a:t>
            </a:r>
            <a:endParaRPr lang="en-US" dirty="0">
              <a:latin typeface="Avenir Black"/>
              <a:cs typeface="Avenir Black"/>
            </a:endParaRPr>
          </a:p>
        </p:txBody>
      </p:sp>
      <p:sp>
        <p:nvSpPr>
          <p:cNvPr id="17" name="TextBox 16"/>
          <p:cNvSpPr txBox="1"/>
          <p:nvPr/>
        </p:nvSpPr>
        <p:spPr>
          <a:xfrm>
            <a:off x="5261363" y="2605767"/>
            <a:ext cx="914400" cy="914400"/>
          </a:xfrm>
          <a:prstGeom prst="rect">
            <a:avLst/>
          </a:prstGeom>
        </p:spPr>
        <p:txBody>
          <a:bodyPr vert="horz" wrap="none" lIns="91440" tIns="45720" rIns="91440" bIns="45720" rtlCol="0" anchor="ctr">
            <a:normAutofit/>
          </a:bodyPr>
          <a:lstStyle/>
          <a:p>
            <a:r>
              <a:rPr lang="en-US" dirty="0" err="1">
                <a:latin typeface="Avenir Black"/>
                <a:cs typeface="Avenir Black"/>
              </a:rPr>
              <a:t>Modar</a:t>
            </a:r>
            <a:r>
              <a:rPr lang="en-US" dirty="0">
                <a:latin typeface="Avenir Black"/>
                <a:cs typeface="Avenir Black"/>
              </a:rPr>
              <a:t> </a:t>
            </a:r>
            <a:r>
              <a:rPr lang="en-US" dirty="0" err="1">
                <a:latin typeface="Avenir Black"/>
                <a:cs typeface="Avenir Black"/>
              </a:rPr>
              <a:t>Alfadly</a:t>
            </a:r>
            <a:endParaRPr lang="en-US" dirty="0">
              <a:latin typeface="Avenir Black"/>
              <a:cs typeface="Avenir Black"/>
            </a:endParaRPr>
          </a:p>
        </p:txBody>
      </p:sp>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69059" y="4593070"/>
            <a:ext cx="1662398" cy="658524"/>
          </a:xfrm>
          <a:prstGeom prst="rect">
            <a:avLst/>
          </a:prstGeom>
        </p:spPr>
      </p:pic>
      <p:sp>
        <p:nvSpPr>
          <p:cNvPr id="2" name="TextBox 1"/>
          <p:cNvSpPr txBox="1"/>
          <p:nvPr/>
        </p:nvSpPr>
        <p:spPr>
          <a:xfrm>
            <a:off x="2292927" y="5287453"/>
            <a:ext cx="914400" cy="914400"/>
          </a:xfrm>
          <a:prstGeom prst="rect">
            <a:avLst/>
          </a:prstGeom>
        </p:spPr>
        <p:txBody>
          <a:bodyPr vert="horz" wrap="none" lIns="91440" tIns="45720" rIns="91440" bIns="45720" rtlCol="0" anchor="ctr">
            <a:normAutofit/>
          </a:bodyPr>
          <a:lstStyle/>
          <a:p>
            <a:r>
              <a:rPr lang="en-US" sz="3600" dirty="0">
                <a:latin typeface="Avenir Black"/>
                <a:cs typeface="Avenir Black"/>
              </a:rPr>
              <a:t>https://</a:t>
            </a:r>
            <a:r>
              <a:rPr lang="en-US" sz="3600" dirty="0" err="1">
                <a:latin typeface="Avenir Black"/>
                <a:cs typeface="Avenir Black"/>
              </a:rPr>
              <a:t>github.com</a:t>
            </a:r>
            <a:r>
              <a:rPr lang="en-US" sz="3600" dirty="0">
                <a:latin typeface="Avenir Black"/>
                <a:cs typeface="Avenir Black"/>
              </a:rPr>
              <a:t>/</a:t>
            </a:r>
            <a:r>
              <a:rPr lang="en-US" sz="3600" dirty="0" err="1">
                <a:latin typeface="Avenir Black"/>
                <a:cs typeface="Avenir Black"/>
              </a:rPr>
              <a:t>adelbibi</a:t>
            </a:r>
            <a:r>
              <a:rPr lang="en-US" sz="3600" dirty="0">
                <a:latin typeface="Avenir Black"/>
                <a:cs typeface="Avenir Black"/>
              </a:rPr>
              <a:t>/</a:t>
            </a:r>
            <a:r>
              <a:rPr lang="en-US" sz="3600" dirty="0" err="1">
                <a:latin typeface="Avenir Black"/>
                <a:cs typeface="Avenir Black"/>
              </a:rPr>
              <a:t>FFTLasso</a:t>
            </a:r>
            <a:endParaRPr lang="en-US" sz="3600" dirty="0" smtClean="0">
              <a:latin typeface="Avenir Black"/>
              <a:cs typeface="Avenir Black"/>
            </a:endParaRPr>
          </a:p>
        </p:txBody>
      </p:sp>
      <p:sp>
        <p:nvSpPr>
          <p:cNvPr id="4" name="TextBox 3"/>
          <p:cNvSpPr txBox="1"/>
          <p:nvPr/>
        </p:nvSpPr>
        <p:spPr>
          <a:xfrm>
            <a:off x="7969362" y="2197432"/>
            <a:ext cx="2889960" cy="2204360"/>
          </a:xfrm>
          <a:prstGeom prst="rect">
            <a:avLst/>
          </a:prstGeom>
        </p:spPr>
        <p:txBody>
          <a:bodyPr vert="horz" wrap="none" lIns="91440" tIns="45720" rIns="91440" bIns="45720" rtlCol="0" anchor="ctr">
            <a:noAutofit/>
          </a:bodyPr>
          <a:lstStyle/>
          <a:p>
            <a:r>
              <a:rPr lang="en-US" sz="4800" dirty="0" smtClean="0">
                <a:latin typeface="Avenir Black"/>
                <a:cs typeface="Avenir Black"/>
              </a:rPr>
              <a:t>Come see us</a:t>
            </a:r>
          </a:p>
          <a:p>
            <a:r>
              <a:rPr lang="en-US" sz="4800" dirty="0" smtClean="0">
                <a:latin typeface="Avenir Black"/>
                <a:cs typeface="Avenir Black"/>
              </a:rPr>
              <a:t>at Poster:</a:t>
            </a:r>
          </a:p>
          <a:p>
            <a:r>
              <a:rPr lang="en-US" sz="4800" dirty="0" smtClean="0">
                <a:latin typeface="Avenir Black"/>
                <a:cs typeface="Avenir Black"/>
              </a:rPr>
              <a:t>       #10</a:t>
            </a:r>
          </a:p>
        </p:txBody>
      </p:sp>
      <p:sp>
        <p:nvSpPr>
          <p:cNvPr id="19" name="Rectangle 18"/>
          <p:cNvSpPr/>
          <p:nvPr/>
        </p:nvSpPr>
        <p:spPr>
          <a:xfrm>
            <a:off x="2258287" y="5333921"/>
            <a:ext cx="7772400" cy="758401"/>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229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idx="1"/>
          </p:nvPr>
        </p:nvSpPr>
        <p:spPr/>
        <p:txBody>
          <a:bodyPr>
            <a:noAutofit/>
          </a:bodyPr>
          <a:lstStyle/>
          <a:p>
            <a:pPr algn="ctr"/>
            <a:r>
              <a:rPr lang="en-US" sz="9600" dirty="0"/>
              <a:t>Thank </a:t>
            </a:r>
            <a:r>
              <a:rPr lang="en-US" sz="9600" dirty="0" smtClean="0"/>
              <a:t>You!</a:t>
            </a:r>
            <a:endParaRPr lang="en-US" sz="9600" dirty="0"/>
          </a:p>
        </p:txBody>
      </p:sp>
    </p:spTree>
    <p:extLst>
      <p:ext uri="{BB962C8B-B14F-4D97-AF65-F5344CB8AC3E}">
        <p14:creationId xmlns:p14="http://schemas.microsoft.com/office/powerpoint/2010/main" val="3279778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Face Recognition</a:t>
            </a:r>
          </a:p>
          <a:p>
            <a:r>
              <a:rPr lang="en-US" dirty="0" smtClean="0"/>
              <a:t>Visual Object Tracking</a:t>
            </a:r>
          </a:p>
          <a:p>
            <a:r>
              <a:rPr lang="en-US" dirty="0" smtClean="0"/>
              <a:t>Super Resolution</a:t>
            </a:r>
          </a:p>
          <a:p>
            <a:r>
              <a:rPr lang="en-US" dirty="0" smtClean="0"/>
              <a:t>Subspace Clustering</a:t>
            </a:r>
          </a:p>
          <a:p>
            <a:endParaRPr lang="en-US" dirty="0"/>
          </a:p>
        </p:txBody>
      </p:sp>
      <p:sp>
        <p:nvSpPr>
          <p:cNvPr id="2" name="Title 1"/>
          <p:cNvSpPr>
            <a:spLocks noGrp="1"/>
          </p:cNvSpPr>
          <p:nvPr>
            <p:ph type="title"/>
          </p:nvPr>
        </p:nvSpPr>
        <p:spPr/>
        <p:txBody>
          <a:bodyPr/>
          <a:lstStyle/>
          <a:p>
            <a:r>
              <a:rPr lang="en-US" dirty="0" smtClean="0"/>
              <a:t>Applications</a:t>
            </a:r>
            <a:endParaRPr lang="en-US" dirty="0"/>
          </a:p>
        </p:txBody>
      </p:sp>
      <p:pic>
        <p:nvPicPr>
          <p:cNvPr id="7"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669" y="1216919"/>
            <a:ext cx="5490063" cy="1884164"/>
          </a:xfrm>
          <a:prstGeom prst="rect">
            <a:avLst/>
          </a:prstGeom>
        </p:spPr>
      </p:pic>
      <p:pic>
        <p:nvPicPr>
          <p:cNvPr id="8" name="shuttle_o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 y="4389159"/>
            <a:ext cx="2296781" cy="1722585"/>
          </a:xfrm>
          <a:prstGeom prst="rect">
            <a:avLst/>
          </a:prstGeom>
        </p:spPr>
      </p:pic>
      <p:pic>
        <p:nvPicPr>
          <p:cNvPr id="9" name="Picture 8"/>
          <p:cNvPicPr>
            <a:picLocks noChangeAspect="1"/>
          </p:cNvPicPr>
          <p:nvPr/>
        </p:nvPicPr>
        <p:blipFill>
          <a:blip r:embed="rId7"/>
          <a:stretch>
            <a:fillRect/>
          </a:stretch>
        </p:blipFill>
        <p:spPr>
          <a:xfrm>
            <a:off x="4148784" y="4448057"/>
            <a:ext cx="2261894" cy="1648939"/>
          </a:xfrm>
          <a:prstGeom prst="rect">
            <a:avLst/>
          </a:prstGeom>
        </p:spPr>
      </p:pic>
      <p:pic>
        <p:nvPicPr>
          <p:cNvPr id="10" name="Picture 9"/>
          <p:cNvPicPr>
            <a:picLocks noChangeAspect="1"/>
          </p:cNvPicPr>
          <p:nvPr/>
        </p:nvPicPr>
        <p:blipFill>
          <a:blip r:embed="rId8"/>
          <a:stretch>
            <a:fillRect/>
          </a:stretch>
        </p:blipFill>
        <p:spPr>
          <a:xfrm>
            <a:off x="6780553" y="3597123"/>
            <a:ext cx="5171722" cy="1881373"/>
          </a:xfrm>
          <a:prstGeom prst="rect">
            <a:avLst/>
          </a:prstGeom>
        </p:spPr>
      </p:pic>
    </p:spTree>
    <p:extLst>
      <p:ext uri="{BB962C8B-B14F-4D97-AF65-F5344CB8AC3E}">
        <p14:creationId xmlns:p14="http://schemas.microsoft.com/office/powerpoint/2010/main" val="670798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remove" display="0">
                  <p:stCondLst>
                    <p:cond delay="indefinite"/>
                  </p:stCondLst>
                </p:cTn>
                <p:tgtEl>
                  <p:spTgt spid="8"/>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blipFill dpi="0" rotWithShape="1">
          <a:blip r:embed="rId9">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smtClean="0">
                <a:solidFill>
                  <a:srgbClr val="FF0000"/>
                </a:solidFill>
              </a:rPr>
              <a:t>Visual Object Tracking</a:t>
            </a:r>
          </a:p>
          <a:p>
            <a:endParaRPr lang="en-US" dirty="0"/>
          </a:p>
        </p:txBody>
      </p:sp>
      <p:sp>
        <p:nvSpPr>
          <p:cNvPr id="2" name="Title 1"/>
          <p:cNvSpPr>
            <a:spLocks noGrp="1"/>
          </p:cNvSpPr>
          <p:nvPr>
            <p:ph type="title"/>
          </p:nvPr>
        </p:nvSpPr>
        <p:spPr/>
        <p:txBody>
          <a:bodyPr/>
          <a:lstStyle/>
          <a:p>
            <a:r>
              <a:rPr lang="en-US" dirty="0" smtClean="0"/>
              <a:t>Large Scale?</a:t>
            </a:r>
            <a:endParaRPr lang="en-US" dirty="0"/>
          </a:p>
        </p:txBody>
      </p:sp>
      <p:sp>
        <p:nvSpPr>
          <p:cNvPr id="4" name="Rectangle 3"/>
          <p:cNvSpPr/>
          <p:nvPr/>
        </p:nvSpPr>
        <p:spPr>
          <a:xfrm>
            <a:off x="3856975" y="3619217"/>
            <a:ext cx="154379" cy="148441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56876" y="3619217"/>
            <a:ext cx="154379" cy="14844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56777" y="3619217"/>
            <a:ext cx="154379" cy="14844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456678" y="3619217"/>
            <a:ext cx="154379" cy="14844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56579" y="3619217"/>
            <a:ext cx="154379" cy="14844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56480" y="3619217"/>
            <a:ext cx="154379" cy="14844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56381" y="3619217"/>
            <a:ext cx="154379" cy="148441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56282" y="3619217"/>
            <a:ext cx="154379" cy="148441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53995" y="3622715"/>
            <a:ext cx="154379" cy="148441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4906" y="3597774"/>
            <a:ext cx="154379" cy="148441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834807" y="3597774"/>
            <a:ext cx="154379" cy="14844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034708" y="3597774"/>
            <a:ext cx="154379" cy="14844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234609" y="3597774"/>
            <a:ext cx="154379" cy="148441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434510" y="3597774"/>
            <a:ext cx="154379" cy="14844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634411" y="3597774"/>
            <a:ext cx="154379" cy="14844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834312" y="3597774"/>
            <a:ext cx="154379" cy="14844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034213" y="3597774"/>
            <a:ext cx="154379" cy="14844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48161" y="4208333"/>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115083" y="4208333"/>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280470" y="4208333"/>
            <a:ext cx="121400" cy="103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244210" y="3619217"/>
            <a:ext cx="154379" cy="1484415"/>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8943943" y="3158037"/>
            <a:ext cx="163766" cy="2681715"/>
            <a:chOff x="9758824" y="2415439"/>
            <a:chExt cx="163766" cy="2681715"/>
          </a:xfrm>
        </p:grpSpPr>
        <p:sp>
          <p:nvSpPr>
            <p:cNvPr id="49" name="Rectangle 48"/>
            <p:cNvSpPr/>
            <p:nvPr/>
          </p:nvSpPr>
          <p:spPr>
            <a:xfrm>
              <a:off x="9768211" y="2415439"/>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768211" y="258450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768211" y="2753575"/>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768211" y="2921792"/>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768211" y="308835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768211" y="3257425"/>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768211" y="3426493"/>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768211" y="3594710"/>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758824" y="3774271"/>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758824" y="3943339"/>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9758824" y="411240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9758824" y="4280624"/>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758824" y="4447189"/>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758824" y="4616257"/>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9758824" y="4785325"/>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758824" y="4953542"/>
              <a:ext cx="154379" cy="1436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69821" y="5327207"/>
            <a:ext cx="143256" cy="175260"/>
          </a:xfrm>
          <a:prstGeom prst="rect">
            <a:avLst/>
          </a:prstGeom>
        </p:spPr>
      </p:pic>
      <p:pic>
        <p:nvPicPr>
          <p:cNvPr id="74" name="Picture 7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8944838" y="5941678"/>
            <a:ext cx="149077" cy="153106"/>
          </a:xfrm>
          <a:prstGeom prst="rect">
            <a:avLst/>
          </a:prstGeom>
        </p:spPr>
      </p:pic>
      <p:pic>
        <p:nvPicPr>
          <p:cNvPr id="76" name="Picture 7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32336" y="5333462"/>
            <a:ext cx="201168" cy="178308"/>
          </a:xfrm>
          <a:prstGeom prst="rect">
            <a:avLst/>
          </a:prstGeom>
        </p:spPr>
      </p:pic>
      <p:pic>
        <p:nvPicPr>
          <p:cNvPr id="78" name="Picture 7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788374" y="4300865"/>
            <a:ext cx="238278" cy="154559"/>
          </a:xfrm>
          <a:prstGeom prst="rect">
            <a:avLst/>
          </a:prstGeom>
        </p:spPr>
      </p:pic>
      <p:cxnSp>
        <p:nvCxnSpPr>
          <p:cNvPr id="32" name="Straight Arrow Connector 31"/>
          <p:cNvCxnSpPr>
            <a:endCxn id="47" idx="0"/>
          </p:cNvCxnSpPr>
          <p:nvPr/>
        </p:nvCxnSpPr>
        <p:spPr>
          <a:xfrm>
            <a:off x="1678697" y="3488224"/>
            <a:ext cx="642703" cy="1309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57007" y="3164289"/>
            <a:ext cx="1612814" cy="369332"/>
          </a:xfrm>
          <a:prstGeom prst="rect">
            <a:avLst/>
          </a:prstGeom>
          <a:noFill/>
        </p:spPr>
        <p:txBody>
          <a:bodyPr wrap="none" rtlCol="0">
            <a:spAutoFit/>
          </a:bodyPr>
          <a:lstStyle/>
          <a:p>
            <a:r>
              <a:rPr lang="en-US" dirty="0" smtClean="0"/>
              <a:t>Particle sample</a:t>
            </a:r>
            <a:endParaRPr lang="en-US" dirty="0"/>
          </a:p>
        </p:txBody>
      </p:sp>
      <p:sp>
        <p:nvSpPr>
          <p:cNvPr id="70" name="TextBox 69"/>
          <p:cNvSpPr txBox="1"/>
          <p:nvPr/>
        </p:nvSpPr>
        <p:spPr>
          <a:xfrm>
            <a:off x="3373206" y="5557869"/>
            <a:ext cx="2303066" cy="523220"/>
          </a:xfrm>
          <a:prstGeom prst="rect">
            <a:avLst/>
          </a:prstGeom>
          <a:noFill/>
        </p:spPr>
        <p:txBody>
          <a:bodyPr wrap="none" rtlCol="0">
            <a:spAutoFit/>
          </a:bodyPr>
          <a:lstStyle/>
          <a:p>
            <a:r>
              <a:rPr lang="en-US" sz="1400" dirty="0" err="1" smtClean="0"/>
              <a:t>Vectorized</a:t>
            </a:r>
            <a:r>
              <a:rPr lang="en-US" sz="1400" dirty="0" smtClean="0"/>
              <a:t> image patches of</a:t>
            </a:r>
          </a:p>
          <a:p>
            <a:r>
              <a:rPr lang="en-US" sz="1400" dirty="0" smtClean="0"/>
              <a:t>previous frames</a:t>
            </a:r>
            <a:endParaRPr lang="en-US" sz="1400" dirty="0"/>
          </a:p>
        </p:txBody>
      </p:sp>
      <p:pic>
        <p:nvPicPr>
          <p:cNvPr id="75" name="Picture 2" descr="E:\paper_reading\Object_Tracking\tracking_dataset\car4\017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50605" y="1021184"/>
            <a:ext cx="2909783" cy="194451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9" name="Group 78"/>
          <p:cNvGrpSpPr/>
          <p:nvPr/>
        </p:nvGrpSpPr>
        <p:grpSpPr>
          <a:xfrm>
            <a:off x="10014142" y="1367024"/>
            <a:ext cx="946810" cy="749786"/>
            <a:chOff x="7980136" y="3347939"/>
            <a:chExt cx="720024" cy="600171"/>
          </a:xfrm>
        </p:grpSpPr>
        <p:grpSp>
          <p:nvGrpSpPr>
            <p:cNvPr id="80" name="Group 79"/>
            <p:cNvGrpSpPr/>
            <p:nvPr/>
          </p:nvGrpSpPr>
          <p:grpSpPr>
            <a:xfrm>
              <a:off x="7980136" y="3347939"/>
              <a:ext cx="720024" cy="600171"/>
              <a:chOff x="5148064" y="2326791"/>
              <a:chExt cx="1335028" cy="1224136"/>
            </a:xfrm>
          </p:grpSpPr>
          <p:sp>
            <p:nvSpPr>
              <p:cNvPr id="82" name="Rectangle 81"/>
              <p:cNvSpPr/>
              <p:nvPr/>
            </p:nvSpPr>
            <p:spPr>
              <a:xfrm>
                <a:off x="5405596" y="2542815"/>
                <a:ext cx="966604" cy="8640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Rectangle 82"/>
              <p:cNvSpPr/>
              <p:nvPr/>
            </p:nvSpPr>
            <p:spPr>
              <a:xfrm>
                <a:off x="5364088" y="2686831"/>
                <a:ext cx="966604" cy="864096"/>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4" name="Rectangle 83"/>
              <p:cNvSpPr/>
              <p:nvPr/>
            </p:nvSpPr>
            <p:spPr>
              <a:xfrm>
                <a:off x="5516488" y="2470807"/>
                <a:ext cx="966604" cy="8640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5" name="Rectangle 84"/>
              <p:cNvSpPr/>
              <p:nvPr/>
            </p:nvSpPr>
            <p:spPr>
              <a:xfrm>
                <a:off x="5261580" y="2470807"/>
                <a:ext cx="966604" cy="8640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6" name="Rectangle 85"/>
              <p:cNvSpPr/>
              <p:nvPr/>
            </p:nvSpPr>
            <p:spPr>
              <a:xfrm>
                <a:off x="5413980" y="2326791"/>
                <a:ext cx="966604" cy="86409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7" name="Rectangle 86"/>
              <p:cNvSpPr/>
              <p:nvPr/>
            </p:nvSpPr>
            <p:spPr>
              <a:xfrm>
                <a:off x="5148064" y="2479191"/>
                <a:ext cx="966604" cy="864096"/>
              </a:xfrm>
              <a:prstGeom prst="rect">
                <a:avLst/>
              </a:prstGeom>
              <a:no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1" name="Rectangle 80"/>
            <p:cNvSpPr/>
            <p:nvPr/>
          </p:nvSpPr>
          <p:spPr>
            <a:xfrm>
              <a:off x="8106122" y="3559764"/>
              <a:ext cx="468052" cy="3642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66" name="Double Bracket 65"/>
          <p:cNvSpPr/>
          <p:nvPr/>
        </p:nvSpPr>
        <p:spPr>
          <a:xfrm>
            <a:off x="3636485" y="3488224"/>
            <a:ext cx="4749870" cy="1703514"/>
          </a:xfrm>
          <a:prstGeom prst="bracketPair">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Double Bracket 67"/>
          <p:cNvSpPr/>
          <p:nvPr/>
        </p:nvSpPr>
        <p:spPr>
          <a:xfrm>
            <a:off x="8667183" y="3120014"/>
            <a:ext cx="725720" cy="2738841"/>
          </a:xfrm>
          <a:prstGeom prst="bracketPair">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6" name="Group 15"/>
          <p:cNvGrpSpPr/>
          <p:nvPr/>
        </p:nvGrpSpPr>
        <p:grpSpPr>
          <a:xfrm>
            <a:off x="4478131" y="5146036"/>
            <a:ext cx="620519" cy="480934"/>
            <a:chOff x="4820816" y="5191738"/>
            <a:chExt cx="1188045" cy="626083"/>
          </a:xfrm>
        </p:grpSpPr>
        <p:cxnSp>
          <p:nvCxnSpPr>
            <p:cNvPr id="39" name="Straight Arrow Connector 38"/>
            <p:cNvCxnSpPr/>
            <p:nvPr/>
          </p:nvCxnSpPr>
          <p:spPr>
            <a:xfrm flipV="1">
              <a:off x="4820816" y="5323063"/>
              <a:ext cx="1188045" cy="49475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4820816" y="5191738"/>
              <a:ext cx="112853" cy="62608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7" name="Content Placeholder 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244210" y="2303619"/>
            <a:ext cx="6437416" cy="914343"/>
          </a:xfrm>
          <a:prstGeom prst="rect">
            <a:avLst/>
          </a:prstGeom>
        </p:spPr>
      </p:pic>
    </p:spTree>
    <p:extLst>
      <p:ext uri="{BB962C8B-B14F-4D97-AF65-F5344CB8AC3E}">
        <p14:creationId xmlns:p14="http://schemas.microsoft.com/office/powerpoint/2010/main" val="1033447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blipFill dpi="0" rotWithShape="1">
          <a:blip r:embed="rId4">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LASSO</a:t>
            </a:r>
            <a:endParaRPr lang="en-US" dirty="0"/>
          </a:p>
        </p:txBody>
      </p:sp>
      <p:graphicFrame>
        <p:nvGraphicFramePr>
          <p:cNvPr id="8" name="Content Placeholder 3"/>
          <p:cNvGraphicFramePr>
            <a:graphicFrameLocks noGrp="1"/>
          </p:cNvGraphicFramePr>
          <p:nvPr>
            <p:ph idx="1"/>
            <p:extLst>
              <p:ext uri="{D42A27DB-BD31-4B8C-83A1-F6EECF244321}">
                <p14:modId xmlns:p14="http://schemas.microsoft.com/office/powerpoint/2010/main" val="2296228102"/>
              </p:ext>
            </p:extLst>
          </p:nvPr>
        </p:nvGraphicFramePr>
        <p:xfrm>
          <a:off x="159784" y="1506975"/>
          <a:ext cx="7616252"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2692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975" y="4218101"/>
            <a:ext cx="2527236" cy="254613"/>
          </a:xfrm>
          <a:prstGeom prst="rect">
            <a:avLst/>
          </a:prstGeom>
        </p:spPr>
      </p:pic>
      <p:sp>
        <p:nvSpPr>
          <p:cNvPr id="2" name="Title 1"/>
          <p:cNvSpPr>
            <a:spLocks noGrp="1"/>
          </p:cNvSpPr>
          <p:nvPr>
            <p:ph type="title"/>
          </p:nvPr>
        </p:nvSpPr>
        <p:spPr/>
        <p:txBody>
          <a:bodyPr/>
          <a:lstStyle/>
          <a:p>
            <a:r>
              <a:rPr lang="en-US" dirty="0" smtClean="0"/>
              <a:t>ISTA, FISTA and ADMMs</a:t>
            </a:r>
            <a:endParaRPr lang="en-US" dirty="0"/>
          </a:p>
        </p:txBody>
      </p:sp>
      <p:sp>
        <p:nvSpPr>
          <p:cNvPr id="5" name="Left Brace 4"/>
          <p:cNvSpPr/>
          <p:nvPr/>
        </p:nvSpPr>
        <p:spPr>
          <a:xfrm>
            <a:off x="2558330" y="3213972"/>
            <a:ext cx="368892" cy="1445321"/>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65617" y="3751966"/>
            <a:ext cx="1831912" cy="369332"/>
          </a:xfrm>
          <a:prstGeom prst="rect">
            <a:avLst/>
          </a:prstGeom>
          <a:noFill/>
        </p:spPr>
        <p:txBody>
          <a:bodyPr wrap="none" rtlCol="0">
            <a:spAutoFit/>
          </a:bodyPr>
          <a:lstStyle/>
          <a:p>
            <a:r>
              <a:rPr lang="en-US" dirty="0" smtClean="0"/>
              <a:t>Proximal gradient</a:t>
            </a:r>
            <a:endParaRPr lang="en-US" dirty="0"/>
          </a:p>
        </p:txBody>
      </p:sp>
      <p:sp>
        <p:nvSpPr>
          <p:cNvPr id="7" name="TextBox 6"/>
          <p:cNvSpPr txBox="1"/>
          <p:nvPr/>
        </p:nvSpPr>
        <p:spPr>
          <a:xfrm>
            <a:off x="3072831" y="3029306"/>
            <a:ext cx="2061655" cy="369332"/>
          </a:xfrm>
          <a:prstGeom prst="rect">
            <a:avLst/>
          </a:prstGeom>
          <a:noFill/>
        </p:spPr>
        <p:txBody>
          <a:bodyPr wrap="none" rtlCol="0">
            <a:spAutoFit/>
          </a:bodyPr>
          <a:lstStyle/>
          <a:p>
            <a:r>
              <a:rPr lang="en-US" dirty="0" smtClean="0"/>
              <a:t>ISTA (sublinear rate)</a:t>
            </a:r>
          </a:p>
        </p:txBody>
      </p:sp>
      <p:sp>
        <p:nvSpPr>
          <p:cNvPr id="8" name="TextBox 7"/>
          <p:cNvSpPr txBox="1"/>
          <p:nvPr/>
        </p:nvSpPr>
        <p:spPr>
          <a:xfrm>
            <a:off x="3436371" y="4303437"/>
            <a:ext cx="625684" cy="338554"/>
          </a:xfrm>
          <a:prstGeom prst="rect">
            <a:avLst/>
          </a:prstGeom>
          <a:noFill/>
        </p:spPr>
        <p:txBody>
          <a:bodyPr wrap="none" rtlCol="0">
            <a:spAutoFit/>
          </a:bodyPr>
          <a:lstStyle/>
          <a:p>
            <a:r>
              <a:rPr lang="en-US" sz="1600" dirty="0" smtClean="0"/>
              <a:t>FISTA</a:t>
            </a:r>
            <a:endParaRPr lang="en-US" sz="1600" dirty="0"/>
          </a:p>
        </p:txBody>
      </p:sp>
      <p:sp>
        <p:nvSpPr>
          <p:cNvPr id="13" name="TextBox 12"/>
          <p:cNvSpPr txBox="1"/>
          <p:nvPr/>
        </p:nvSpPr>
        <p:spPr>
          <a:xfrm>
            <a:off x="2615211" y="4669102"/>
            <a:ext cx="2713948" cy="338554"/>
          </a:xfrm>
          <a:prstGeom prst="rect">
            <a:avLst/>
          </a:prstGeom>
          <a:noFill/>
        </p:spPr>
        <p:txBody>
          <a:bodyPr wrap="none" rtlCol="0">
            <a:spAutoFit/>
          </a:bodyPr>
          <a:lstStyle/>
          <a:p>
            <a:r>
              <a:rPr lang="en-US" sz="1600" dirty="0" err="1" smtClean="0"/>
              <a:t>Nesterov’s</a:t>
            </a:r>
            <a:r>
              <a:rPr lang="en-US" sz="1600" dirty="0" smtClean="0"/>
              <a:t> like update scheme</a:t>
            </a:r>
            <a:endParaRPr lang="en-US" sz="1600" dirty="0"/>
          </a:p>
        </p:txBody>
      </p:sp>
      <p:pic>
        <p:nvPicPr>
          <p:cNvPr id="20" name="Picture 1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11689" y="1312351"/>
            <a:ext cx="4692408" cy="666490"/>
          </a:xfrm>
          <a:prstGeom prst="rect">
            <a:avLst/>
          </a:prstGeom>
        </p:spPr>
      </p:pic>
      <p:cxnSp>
        <p:nvCxnSpPr>
          <p:cNvPr id="31" name="Straight Connector 30"/>
          <p:cNvCxnSpPr/>
          <p:nvPr/>
        </p:nvCxnSpPr>
        <p:spPr>
          <a:xfrm flipH="1">
            <a:off x="5766054" y="2576252"/>
            <a:ext cx="1852" cy="2750128"/>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LASSO</a:t>
            </a:r>
            <a:endParaRPr lang="en-US" dirty="0"/>
          </a:p>
        </p:txBody>
      </p:sp>
      <p:sp>
        <p:nvSpPr>
          <p:cNvPr id="9" name="Rectangle 8"/>
          <p:cNvSpPr/>
          <p:nvPr/>
        </p:nvSpPr>
        <p:spPr>
          <a:xfrm>
            <a:off x="8229600" y="3620290"/>
            <a:ext cx="3722560" cy="1945760"/>
          </a:xfrm>
          <a:prstGeom prst="rect">
            <a:avLst/>
          </a:prstGeom>
          <a:solidFill>
            <a:srgbClr val="5B9BD5">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rPr>
              <a:t>Pros</a:t>
            </a:r>
            <a:r>
              <a:rPr lang="en-US" sz="2000" b="1" dirty="0">
                <a:solidFill>
                  <a:srgbClr val="C00000"/>
                </a:solidFill>
              </a:rPr>
              <a:t>:  </a:t>
            </a:r>
            <a:r>
              <a:rPr lang="en-US" sz="2000" b="1" dirty="0">
                <a:solidFill>
                  <a:schemeClr val="accent5">
                    <a:lumMod val="50000"/>
                  </a:schemeClr>
                </a:solidFill>
              </a:rPr>
              <a:t>Quadratic rates </a:t>
            </a:r>
          </a:p>
          <a:p>
            <a:r>
              <a:rPr lang="en-US" sz="2400" b="1" dirty="0">
                <a:solidFill>
                  <a:srgbClr val="C00000"/>
                </a:solidFill>
              </a:rPr>
              <a:t>Cons</a:t>
            </a:r>
            <a:r>
              <a:rPr lang="en-US" sz="2000" b="1" dirty="0">
                <a:solidFill>
                  <a:srgbClr val="C00000"/>
                </a:solidFill>
              </a:rPr>
              <a:t>: </a:t>
            </a:r>
            <a:r>
              <a:rPr lang="en-US" sz="2000" b="1" dirty="0">
                <a:solidFill>
                  <a:schemeClr val="accent5">
                    <a:lumMod val="50000"/>
                  </a:schemeClr>
                </a:solidFill>
              </a:rPr>
              <a:t>Expensive Iteration </a:t>
            </a:r>
            <a:r>
              <a:rPr lang="en-US" sz="2000" b="1" dirty="0" smtClean="0">
                <a:solidFill>
                  <a:schemeClr val="accent5">
                    <a:lumMod val="50000"/>
                  </a:schemeClr>
                </a:solidFill>
              </a:rPr>
              <a:t>cost</a:t>
            </a:r>
            <a:endParaRPr lang="en-US" sz="2000" b="1" dirty="0">
              <a:solidFill>
                <a:srgbClr val="C00000"/>
              </a:solidFill>
            </a:endParaRPr>
          </a:p>
          <a:p>
            <a:pPr algn="ctr"/>
            <a:r>
              <a:rPr lang="en-US" sz="2400" b="1" dirty="0" smtClean="0">
                <a:solidFill>
                  <a:srgbClr val="C00000"/>
                </a:solidFill>
              </a:rPr>
              <a:t>Examples</a:t>
            </a:r>
          </a:p>
          <a:p>
            <a:pPr algn="ctr"/>
            <a:r>
              <a:rPr lang="en-US" sz="2000" b="1" dirty="0" smtClean="0">
                <a:solidFill>
                  <a:schemeClr val="accent5">
                    <a:lumMod val="50000"/>
                  </a:schemeClr>
                </a:solidFill>
              </a:rPr>
              <a:t>Primal </a:t>
            </a:r>
            <a:r>
              <a:rPr lang="en-US" sz="2000" b="1" dirty="0">
                <a:solidFill>
                  <a:schemeClr val="accent5">
                    <a:lumMod val="50000"/>
                  </a:schemeClr>
                </a:solidFill>
              </a:rPr>
              <a:t>dual interior point </a:t>
            </a:r>
            <a:r>
              <a:rPr lang="en-US" sz="2000" b="1" dirty="0" smtClean="0">
                <a:solidFill>
                  <a:schemeClr val="accent5">
                    <a:lumMod val="50000"/>
                  </a:schemeClr>
                </a:solidFill>
              </a:rPr>
              <a:t>methods</a:t>
            </a:r>
            <a:endParaRPr lang="en-US" sz="2000" b="1" dirty="0">
              <a:solidFill>
                <a:schemeClr val="accent5">
                  <a:lumMod val="50000"/>
                </a:schemeClr>
              </a:solidFill>
            </a:endParaRPr>
          </a:p>
        </p:txBody>
      </p:sp>
      <p:graphicFrame>
        <p:nvGraphicFramePr>
          <p:cNvPr id="14" name="Content Placeholder 3"/>
          <p:cNvGraphicFramePr>
            <a:graphicFrameLocks/>
          </p:cNvGraphicFramePr>
          <p:nvPr>
            <p:extLst>
              <p:ext uri="{D42A27DB-BD31-4B8C-83A1-F6EECF244321}">
                <p14:modId xmlns:p14="http://schemas.microsoft.com/office/powerpoint/2010/main" val="583920843"/>
              </p:ext>
            </p:extLst>
          </p:nvPr>
        </p:nvGraphicFramePr>
        <p:xfrm>
          <a:off x="159784" y="1486183"/>
          <a:ext cx="761625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ight Arrow 14"/>
          <p:cNvSpPr/>
          <p:nvPr/>
        </p:nvSpPr>
        <p:spPr>
          <a:xfrm>
            <a:off x="7613754" y="1670265"/>
            <a:ext cx="389744" cy="644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518813" y="4263677"/>
            <a:ext cx="389744" cy="644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78439" y="1270989"/>
            <a:ext cx="4588236" cy="830997"/>
          </a:xfrm>
          <a:prstGeom prst="rect">
            <a:avLst/>
          </a:prstGeom>
          <a:noFill/>
        </p:spPr>
        <p:txBody>
          <a:bodyPr wrap="square" rtlCol="0">
            <a:spAutoFit/>
          </a:bodyPr>
          <a:lstStyle/>
          <a:p>
            <a:pPr algn="ctr"/>
            <a:r>
              <a:rPr lang="en-US" sz="2400" b="1" dirty="0" smtClean="0"/>
              <a:t>The Focus of this work is on Deterministic First Order Methods </a:t>
            </a:r>
            <a:endParaRPr lang="en-US" sz="2400" b="1" dirty="0"/>
          </a:p>
        </p:txBody>
      </p:sp>
      <p:grpSp>
        <p:nvGrpSpPr>
          <p:cNvPr id="17" name="Group 16"/>
          <p:cNvGrpSpPr/>
          <p:nvPr/>
        </p:nvGrpSpPr>
        <p:grpSpPr>
          <a:xfrm>
            <a:off x="5310721" y="1486183"/>
            <a:ext cx="2003570" cy="1001785"/>
            <a:chOff x="5146671" y="0"/>
            <a:chExt cx="2003570" cy="1001785"/>
          </a:xfrm>
        </p:grpSpPr>
        <p:sp>
          <p:nvSpPr>
            <p:cNvPr id="18" name="Rounded Rectangle 17"/>
            <p:cNvSpPr/>
            <p:nvPr/>
          </p:nvSpPr>
          <p:spPr>
            <a:xfrm>
              <a:off x="5146671" y="0"/>
              <a:ext cx="2003570" cy="1001785"/>
            </a:xfrm>
            <a:prstGeom prst="roundRect">
              <a:avLst>
                <a:gd name="adj" fmla="val 10000"/>
              </a:avLst>
            </a:prstGeom>
            <a:solidFill>
              <a:srgbClr val="498FCF"/>
            </a:solidFill>
            <a:effectLst>
              <a:glow rad="495300">
                <a:srgbClr val="FF0000">
                  <a:alpha val="51000"/>
                </a:srgbClr>
              </a:glow>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9" name="Rounded Rectangle 4"/>
            <p:cNvSpPr/>
            <p:nvPr/>
          </p:nvSpPr>
          <p:spPr>
            <a:xfrm>
              <a:off x="5176012" y="29341"/>
              <a:ext cx="1944888" cy="943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cap="none" spc="0" dirty="0" smtClean="0">
                  <a:ln w="0"/>
                  <a:solidFill>
                    <a:schemeClr val="tx1"/>
                  </a:solidFill>
                  <a:effectLst/>
                </a:rPr>
                <a:t>First Order Methods</a:t>
              </a:r>
              <a:endParaRPr lang="en-US" sz="2400" b="1" kern="1200" cap="none" spc="0" dirty="0">
                <a:ln w="0"/>
                <a:solidFill>
                  <a:schemeClr val="tx1"/>
                </a:solidFill>
                <a:effectLst/>
              </a:endParaRPr>
            </a:p>
          </p:txBody>
        </p:sp>
      </p:grpSp>
      <p:sp>
        <p:nvSpPr>
          <p:cNvPr id="12" name="Rectangle 11"/>
          <p:cNvSpPr/>
          <p:nvPr/>
        </p:nvSpPr>
        <p:spPr>
          <a:xfrm>
            <a:off x="8229600" y="1206145"/>
            <a:ext cx="3722560" cy="1696382"/>
          </a:xfrm>
          <a:prstGeom prst="rect">
            <a:avLst/>
          </a:prstGeom>
          <a:solidFill>
            <a:srgbClr val="5B9BD5">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Pros</a:t>
            </a:r>
            <a:r>
              <a:rPr lang="en-US" b="1" dirty="0">
                <a:solidFill>
                  <a:srgbClr val="C00000"/>
                </a:solidFill>
              </a:rPr>
              <a:t>: </a:t>
            </a:r>
            <a:r>
              <a:rPr lang="en-US" b="1" dirty="0">
                <a:solidFill>
                  <a:schemeClr val="accent5">
                    <a:lumMod val="50000"/>
                  </a:schemeClr>
                </a:solidFill>
              </a:rPr>
              <a:t>Inexpensive iteration cost </a:t>
            </a:r>
          </a:p>
          <a:p>
            <a:r>
              <a:rPr lang="en-US" sz="2000" b="1" dirty="0">
                <a:solidFill>
                  <a:srgbClr val="C00000"/>
                </a:solidFill>
              </a:rPr>
              <a:t>Cons</a:t>
            </a:r>
            <a:r>
              <a:rPr lang="en-US" b="1" dirty="0">
                <a:solidFill>
                  <a:srgbClr val="C00000"/>
                </a:solidFill>
              </a:rPr>
              <a:t>: </a:t>
            </a:r>
            <a:r>
              <a:rPr lang="en-US" b="1" dirty="0">
                <a:solidFill>
                  <a:schemeClr val="accent5">
                    <a:lumMod val="50000"/>
                  </a:schemeClr>
                </a:solidFill>
              </a:rPr>
              <a:t>Lower convergence </a:t>
            </a:r>
            <a:r>
              <a:rPr lang="en-US" b="1" dirty="0" smtClean="0">
                <a:solidFill>
                  <a:schemeClr val="accent5">
                    <a:lumMod val="50000"/>
                  </a:schemeClr>
                </a:solidFill>
              </a:rPr>
              <a:t>rate</a:t>
            </a:r>
          </a:p>
          <a:p>
            <a:pPr algn="ctr"/>
            <a:r>
              <a:rPr lang="en-US" sz="2000" b="1" dirty="0">
                <a:solidFill>
                  <a:srgbClr val="C00000"/>
                </a:solidFill>
              </a:rPr>
              <a:t>Examples</a:t>
            </a:r>
            <a:endParaRPr lang="en-US" b="1" dirty="0">
              <a:solidFill>
                <a:srgbClr val="C00000"/>
              </a:solidFill>
            </a:endParaRPr>
          </a:p>
          <a:p>
            <a:r>
              <a:rPr lang="en-US" b="1" dirty="0">
                <a:solidFill>
                  <a:schemeClr val="accent5">
                    <a:lumMod val="50000"/>
                  </a:schemeClr>
                </a:solidFill>
              </a:rPr>
              <a:t>(1) Proximal point </a:t>
            </a:r>
            <a:r>
              <a:rPr lang="en-US" b="1" dirty="0" smtClean="0">
                <a:solidFill>
                  <a:schemeClr val="accent5">
                    <a:lumMod val="50000"/>
                  </a:schemeClr>
                </a:solidFill>
              </a:rPr>
              <a:t>methods</a:t>
            </a:r>
            <a:endParaRPr lang="en-US" b="1" dirty="0">
              <a:solidFill>
                <a:schemeClr val="accent5">
                  <a:lumMod val="50000"/>
                </a:schemeClr>
              </a:solidFill>
            </a:endParaRPr>
          </a:p>
          <a:p>
            <a:r>
              <a:rPr lang="en-US" b="1" dirty="0" smtClean="0">
                <a:solidFill>
                  <a:schemeClr val="accent5">
                    <a:lumMod val="50000"/>
                  </a:schemeClr>
                </a:solidFill>
              </a:rPr>
              <a:t>(2) ADMMs</a:t>
            </a:r>
            <a:endParaRPr lang="en-US" b="1" dirty="0">
              <a:solidFill>
                <a:schemeClr val="accent5">
                  <a:lumMod val="50000"/>
                </a:schemeClr>
              </a:solidFill>
            </a:endParaRPr>
          </a:p>
        </p:txBody>
      </p:sp>
    </p:spTree>
    <p:extLst>
      <p:ext uri="{BB962C8B-B14F-4D97-AF65-F5344CB8AC3E}">
        <p14:creationId xmlns:p14="http://schemas.microsoft.com/office/powerpoint/2010/main" val="2290746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p:cNvSpPr/>
          <p:nvPr/>
        </p:nvSpPr>
        <p:spPr>
          <a:xfrm>
            <a:off x="7537305" y="2748373"/>
            <a:ext cx="3523083" cy="345809"/>
          </a:xfrm>
          <a:prstGeom prst="rect">
            <a:avLst/>
          </a:prstGeom>
          <a:solidFill>
            <a:srgbClr val="FF0000">
              <a:alpha val="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37305" y="4838379"/>
            <a:ext cx="3523083" cy="345809"/>
          </a:xfrm>
          <a:prstGeom prst="rect">
            <a:avLst/>
          </a:prstGeom>
          <a:solidFill>
            <a:srgbClr val="FF0000">
              <a:alpha val="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7975" y="4218101"/>
            <a:ext cx="2527236" cy="254613"/>
          </a:xfrm>
          <a:prstGeom prst="rect">
            <a:avLst/>
          </a:prstGeom>
        </p:spPr>
      </p:pic>
      <p:sp>
        <p:nvSpPr>
          <p:cNvPr id="2" name="Title 1"/>
          <p:cNvSpPr>
            <a:spLocks noGrp="1"/>
          </p:cNvSpPr>
          <p:nvPr>
            <p:ph type="title"/>
          </p:nvPr>
        </p:nvSpPr>
        <p:spPr/>
        <p:txBody>
          <a:bodyPr/>
          <a:lstStyle/>
          <a:p>
            <a:r>
              <a:rPr lang="en-US" dirty="0" smtClean="0"/>
              <a:t>ISTA, FISTA and ADMMs</a:t>
            </a:r>
            <a:endParaRPr lang="en-US" dirty="0"/>
          </a:p>
        </p:txBody>
      </p:sp>
      <p:sp>
        <p:nvSpPr>
          <p:cNvPr id="5" name="Left Brace 4"/>
          <p:cNvSpPr/>
          <p:nvPr/>
        </p:nvSpPr>
        <p:spPr>
          <a:xfrm>
            <a:off x="2558330" y="3213972"/>
            <a:ext cx="368892" cy="1445321"/>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65617" y="3751966"/>
            <a:ext cx="1831912" cy="369332"/>
          </a:xfrm>
          <a:prstGeom prst="rect">
            <a:avLst/>
          </a:prstGeom>
          <a:noFill/>
        </p:spPr>
        <p:txBody>
          <a:bodyPr wrap="none" rtlCol="0">
            <a:spAutoFit/>
          </a:bodyPr>
          <a:lstStyle/>
          <a:p>
            <a:r>
              <a:rPr lang="en-US" dirty="0" smtClean="0"/>
              <a:t>Proximal gradient</a:t>
            </a:r>
            <a:endParaRPr lang="en-US" dirty="0"/>
          </a:p>
        </p:txBody>
      </p:sp>
      <p:sp>
        <p:nvSpPr>
          <p:cNvPr id="7" name="TextBox 6"/>
          <p:cNvSpPr txBox="1"/>
          <p:nvPr/>
        </p:nvSpPr>
        <p:spPr>
          <a:xfrm>
            <a:off x="3072831" y="3029306"/>
            <a:ext cx="2061655" cy="369332"/>
          </a:xfrm>
          <a:prstGeom prst="rect">
            <a:avLst/>
          </a:prstGeom>
          <a:noFill/>
        </p:spPr>
        <p:txBody>
          <a:bodyPr wrap="none" rtlCol="0">
            <a:spAutoFit/>
          </a:bodyPr>
          <a:lstStyle/>
          <a:p>
            <a:r>
              <a:rPr lang="en-US" dirty="0" smtClean="0"/>
              <a:t>ISTA (sublinear rate)</a:t>
            </a:r>
          </a:p>
        </p:txBody>
      </p:sp>
      <p:sp>
        <p:nvSpPr>
          <p:cNvPr id="8" name="TextBox 7"/>
          <p:cNvSpPr txBox="1"/>
          <p:nvPr/>
        </p:nvSpPr>
        <p:spPr>
          <a:xfrm>
            <a:off x="3436371" y="4303437"/>
            <a:ext cx="625684" cy="338554"/>
          </a:xfrm>
          <a:prstGeom prst="rect">
            <a:avLst/>
          </a:prstGeom>
          <a:noFill/>
        </p:spPr>
        <p:txBody>
          <a:bodyPr wrap="none" rtlCol="0">
            <a:spAutoFit/>
          </a:bodyPr>
          <a:lstStyle/>
          <a:p>
            <a:r>
              <a:rPr lang="en-US" sz="1600" dirty="0" smtClean="0"/>
              <a:t>FISTA</a:t>
            </a:r>
            <a:endParaRPr lang="en-US" sz="1600" dirty="0"/>
          </a:p>
        </p:txBody>
      </p:sp>
      <p:sp>
        <p:nvSpPr>
          <p:cNvPr id="13" name="TextBox 12"/>
          <p:cNvSpPr txBox="1"/>
          <p:nvPr/>
        </p:nvSpPr>
        <p:spPr>
          <a:xfrm>
            <a:off x="2615211" y="4669102"/>
            <a:ext cx="2713948" cy="338554"/>
          </a:xfrm>
          <a:prstGeom prst="rect">
            <a:avLst/>
          </a:prstGeom>
          <a:noFill/>
        </p:spPr>
        <p:txBody>
          <a:bodyPr wrap="none" rtlCol="0">
            <a:spAutoFit/>
          </a:bodyPr>
          <a:lstStyle/>
          <a:p>
            <a:r>
              <a:rPr lang="en-US" sz="1600" dirty="0" err="1" smtClean="0"/>
              <a:t>Nesterov’s</a:t>
            </a:r>
            <a:r>
              <a:rPr lang="en-US" sz="1600" dirty="0" smtClean="0"/>
              <a:t> like update scheme</a:t>
            </a:r>
            <a:endParaRPr lang="en-US" sz="1600" dirty="0"/>
          </a:p>
        </p:txBody>
      </p:sp>
      <p:pic>
        <p:nvPicPr>
          <p:cNvPr id="20" name="Picture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511689" y="1312351"/>
            <a:ext cx="4692408" cy="666490"/>
          </a:xfrm>
          <a:prstGeom prst="rect">
            <a:avLst/>
          </a:prstGeom>
        </p:spPr>
      </p:pic>
      <p:pic>
        <p:nvPicPr>
          <p:cNvPr id="17" name="Picture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00182" y="2842181"/>
            <a:ext cx="3397330" cy="200375"/>
          </a:xfrm>
          <a:prstGeom prst="rect">
            <a:avLst/>
          </a:prstGeom>
          <a:noFill/>
          <a:ln>
            <a:noFill/>
          </a:ln>
        </p:spPr>
      </p:pic>
      <p:pic>
        <p:nvPicPr>
          <p:cNvPr id="18" name="Picture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600182" y="4925447"/>
            <a:ext cx="3114464" cy="214388"/>
          </a:xfrm>
          <a:prstGeom prst="rect">
            <a:avLst/>
          </a:prstGeom>
          <a:noFill/>
          <a:ln>
            <a:noFill/>
          </a:ln>
        </p:spPr>
      </p:pic>
      <p:sp>
        <p:nvSpPr>
          <p:cNvPr id="22" name="TextBox 21"/>
          <p:cNvSpPr txBox="1"/>
          <p:nvPr/>
        </p:nvSpPr>
        <p:spPr>
          <a:xfrm>
            <a:off x="6134946" y="3751966"/>
            <a:ext cx="944489" cy="369332"/>
          </a:xfrm>
          <a:prstGeom prst="rect">
            <a:avLst/>
          </a:prstGeom>
          <a:noFill/>
        </p:spPr>
        <p:txBody>
          <a:bodyPr wrap="none" rtlCol="0">
            <a:spAutoFit/>
          </a:bodyPr>
          <a:lstStyle/>
          <a:p>
            <a:r>
              <a:rPr lang="en-US" dirty="0" smtClean="0"/>
              <a:t>ADMMs</a:t>
            </a:r>
            <a:endParaRPr lang="en-US" dirty="0"/>
          </a:p>
        </p:txBody>
      </p:sp>
      <p:sp>
        <p:nvSpPr>
          <p:cNvPr id="23" name="Left Brace 22"/>
          <p:cNvSpPr/>
          <p:nvPr/>
        </p:nvSpPr>
        <p:spPr>
          <a:xfrm>
            <a:off x="7079435" y="2914313"/>
            <a:ext cx="368892" cy="2093343"/>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8049946" y="2372285"/>
            <a:ext cx="2497800" cy="369332"/>
          </a:xfrm>
          <a:prstGeom prst="rect">
            <a:avLst/>
          </a:prstGeom>
          <a:noFill/>
        </p:spPr>
        <p:txBody>
          <a:bodyPr wrap="none" rtlCol="0">
            <a:spAutoFit/>
          </a:bodyPr>
          <a:lstStyle/>
          <a:p>
            <a:r>
              <a:rPr lang="en-US" dirty="0" smtClean="0"/>
              <a:t>Primal Lasso (PL-ADMM)</a:t>
            </a:r>
            <a:endParaRPr lang="en-US" dirty="0"/>
          </a:p>
        </p:txBody>
      </p:sp>
      <p:sp>
        <p:nvSpPr>
          <p:cNvPr id="25" name="TextBox 24"/>
          <p:cNvSpPr txBox="1"/>
          <p:nvPr/>
        </p:nvSpPr>
        <p:spPr>
          <a:xfrm>
            <a:off x="8123684" y="4440348"/>
            <a:ext cx="2350323" cy="369332"/>
          </a:xfrm>
          <a:prstGeom prst="rect">
            <a:avLst/>
          </a:prstGeom>
          <a:noFill/>
        </p:spPr>
        <p:txBody>
          <a:bodyPr wrap="none" rtlCol="0">
            <a:spAutoFit/>
          </a:bodyPr>
          <a:lstStyle/>
          <a:p>
            <a:r>
              <a:rPr lang="en-US" dirty="0" smtClean="0"/>
              <a:t>Dual Lasso (DL-ADMM)</a:t>
            </a:r>
            <a:endParaRPr lang="en-US" dirty="0"/>
          </a:p>
        </p:txBody>
      </p:sp>
      <p:sp>
        <p:nvSpPr>
          <p:cNvPr id="26" name="TextBox 25"/>
          <p:cNvSpPr txBox="1"/>
          <p:nvPr/>
        </p:nvSpPr>
        <p:spPr>
          <a:xfrm>
            <a:off x="7746936" y="3187990"/>
            <a:ext cx="3263394" cy="338554"/>
          </a:xfrm>
          <a:prstGeom prst="rect">
            <a:avLst/>
          </a:prstGeom>
          <a:noFill/>
        </p:spPr>
        <p:txBody>
          <a:bodyPr wrap="none" rtlCol="0">
            <a:spAutoFit/>
          </a:bodyPr>
          <a:lstStyle/>
          <a:p>
            <a:r>
              <a:rPr lang="en-US" sz="1600" dirty="0" smtClean="0"/>
              <a:t>Solving a PD linear system of size </a:t>
            </a:r>
            <a:r>
              <a:rPr lang="en-US" sz="1600" dirty="0" err="1" smtClean="0"/>
              <a:t>nxn</a:t>
            </a:r>
            <a:endParaRPr lang="en-US" sz="1600" dirty="0"/>
          </a:p>
        </p:txBody>
      </p:sp>
      <p:sp>
        <p:nvSpPr>
          <p:cNvPr id="27" name="TextBox 26"/>
          <p:cNvSpPr txBox="1"/>
          <p:nvPr/>
        </p:nvSpPr>
        <p:spPr>
          <a:xfrm>
            <a:off x="7611044" y="5262629"/>
            <a:ext cx="3375604" cy="338554"/>
          </a:xfrm>
          <a:prstGeom prst="rect">
            <a:avLst/>
          </a:prstGeom>
          <a:noFill/>
        </p:spPr>
        <p:txBody>
          <a:bodyPr wrap="none" rtlCol="0">
            <a:spAutoFit/>
          </a:bodyPr>
          <a:lstStyle/>
          <a:p>
            <a:r>
              <a:rPr lang="en-US" sz="1600" dirty="0" smtClean="0"/>
              <a:t>Solving a PD linear system of size </a:t>
            </a:r>
            <a:r>
              <a:rPr lang="en-US" sz="1600" dirty="0" err="1" smtClean="0"/>
              <a:t>mxm</a:t>
            </a:r>
            <a:endParaRPr lang="en-US" sz="1600" dirty="0"/>
          </a:p>
        </p:txBody>
      </p:sp>
      <p:cxnSp>
        <p:nvCxnSpPr>
          <p:cNvPr id="31" name="Straight Connector 30"/>
          <p:cNvCxnSpPr/>
          <p:nvPr/>
        </p:nvCxnSpPr>
        <p:spPr>
          <a:xfrm flipH="1">
            <a:off x="5766054" y="2576252"/>
            <a:ext cx="1852" cy="2750128"/>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471905" y="4358640"/>
            <a:ext cx="3699015" cy="1363980"/>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353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p:cNvSpPr/>
          <p:nvPr/>
        </p:nvSpPr>
        <p:spPr>
          <a:xfrm>
            <a:off x="6642567" y="3447972"/>
            <a:ext cx="4635034" cy="2333704"/>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Big Picture</a:t>
            </a:r>
            <a:endParaRPr lang="en-US" dirty="0"/>
          </a:p>
        </p:txBody>
      </p:sp>
      <p:pic>
        <p:nvPicPr>
          <p:cNvPr id="13" name="Picture 1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642566" y="1772237"/>
            <a:ext cx="4224569" cy="1098885"/>
          </a:xfrm>
          <a:prstGeom prst="rect">
            <a:avLst/>
          </a:prstGeom>
        </p:spPr>
      </p:pic>
      <p:pic>
        <p:nvPicPr>
          <p:cNvPr id="5" name="Content Placeholder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66750" y="1907248"/>
            <a:ext cx="3676650" cy="522214"/>
          </a:xfrm>
          <a:prstGeom prst="rect">
            <a:avLst/>
          </a:prstGeom>
        </p:spPr>
      </p:pic>
      <p:sp>
        <p:nvSpPr>
          <p:cNvPr id="7" name="TextBox 6"/>
          <p:cNvSpPr txBox="1"/>
          <p:nvPr/>
        </p:nvSpPr>
        <p:spPr>
          <a:xfrm>
            <a:off x="1867570" y="1302451"/>
            <a:ext cx="1460656" cy="461665"/>
          </a:xfrm>
          <a:prstGeom prst="rect">
            <a:avLst/>
          </a:prstGeom>
          <a:noFill/>
        </p:spPr>
        <p:txBody>
          <a:bodyPr wrap="none" rtlCol="0">
            <a:spAutoFit/>
          </a:bodyPr>
          <a:lstStyle/>
          <a:p>
            <a:r>
              <a:rPr lang="en-US" sz="2400" dirty="0" smtClean="0">
                <a:solidFill>
                  <a:srgbClr val="FF0000"/>
                </a:solidFill>
              </a:rPr>
              <a:t>PL-ADMM</a:t>
            </a:r>
            <a:endParaRPr lang="en-US" sz="2400" dirty="0">
              <a:solidFill>
                <a:srgbClr val="FF0000"/>
              </a:solidFill>
            </a:endParaRPr>
          </a:p>
        </p:txBody>
      </p:sp>
      <p:sp>
        <p:nvSpPr>
          <p:cNvPr id="9" name="TextBox 8"/>
          <p:cNvSpPr txBox="1"/>
          <p:nvPr/>
        </p:nvSpPr>
        <p:spPr>
          <a:xfrm>
            <a:off x="1867570" y="3522685"/>
            <a:ext cx="1491114" cy="461665"/>
          </a:xfrm>
          <a:prstGeom prst="rect">
            <a:avLst/>
          </a:prstGeom>
          <a:noFill/>
        </p:spPr>
        <p:txBody>
          <a:bodyPr wrap="none" rtlCol="0">
            <a:spAutoFit/>
          </a:bodyPr>
          <a:lstStyle/>
          <a:p>
            <a:r>
              <a:rPr lang="en-US" sz="2400" dirty="0" smtClean="0">
                <a:solidFill>
                  <a:srgbClr val="FF0000"/>
                </a:solidFill>
              </a:rPr>
              <a:t>DL-ADMM</a:t>
            </a:r>
            <a:endParaRPr lang="en-US" sz="2400" dirty="0">
              <a:solidFill>
                <a:srgbClr val="FF0000"/>
              </a:solidFill>
            </a:endParaRPr>
          </a:p>
        </p:txBody>
      </p:sp>
      <p:pic>
        <p:nvPicPr>
          <p:cNvPr id="25" name="Picture 24"/>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09650" y="4091413"/>
            <a:ext cx="2990850" cy="1299597"/>
          </a:xfrm>
          <a:prstGeom prst="rect">
            <a:avLst/>
          </a:prstGeom>
          <a:noFill/>
          <a:ln>
            <a:noFill/>
          </a:ln>
        </p:spPr>
      </p:pic>
      <p:pic>
        <p:nvPicPr>
          <p:cNvPr id="17" name="Picture 1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81825" y="4031892"/>
            <a:ext cx="4027436" cy="1420790"/>
          </a:xfrm>
          <a:prstGeom prst="rect">
            <a:avLst/>
          </a:prstGeom>
        </p:spPr>
      </p:pic>
      <p:cxnSp>
        <p:nvCxnSpPr>
          <p:cNvPr id="19" name="Straight Connector 18"/>
          <p:cNvCxnSpPr/>
          <p:nvPr/>
        </p:nvCxnSpPr>
        <p:spPr>
          <a:xfrm>
            <a:off x="5657850" y="1762125"/>
            <a:ext cx="9525" cy="3724275"/>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06275" y="3522685"/>
            <a:ext cx="1297150" cy="461665"/>
          </a:xfrm>
          <a:prstGeom prst="rect">
            <a:avLst/>
          </a:prstGeom>
          <a:noFill/>
        </p:spPr>
        <p:txBody>
          <a:bodyPr wrap="none" rtlCol="0">
            <a:spAutoFit/>
          </a:bodyPr>
          <a:lstStyle/>
          <a:p>
            <a:r>
              <a:rPr lang="en-US" sz="2400" dirty="0" err="1" smtClean="0">
                <a:solidFill>
                  <a:srgbClr val="FF0000"/>
                </a:solidFill>
              </a:rPr>
              <a:t>FFTLasso</a:t>
            </a:r>
            <a:endParaRPr lang="en-US" sz="2400" dirty="0">
              <a:solidFill>
                <a:srgbClr val="FF0000"/>
              </a:solidFill>
            </a:endParaRPr>
          </a:p>
        </p:txBody>
      </p:sp>
      <p:sp>
        <p:nvSpPr>
          <p:cNvPr id="22" name="TextBox 21"/>
          <p:cNvSpPr txBox="1"/>
          <p:nvPr/>
        </p:nvSpPr>
        <p:spPr>
          <a:xfrm rot="5400000">
            <a:off x="11210035" y="1937522"/>
            <a:ext cx="984565" cy="461665"/>
          </a:xfrm>
          <a:prstGeom prst="rect">
            <a:avLst/>
          </a:prstGeom>
          <a:noFill/>
        </p:spPr>
        <p:txBody>
          <a:bodyPr wrap="none" rtlCol="0">
            <a:spAutoFit/>
          </a:bodyPr>
          <a:lstStyle/>
          <a:p>
            <a:r>
              <a:rPr lang="en-US" sz="2400" dirty="0" smtClean="0">
                <a:solidFill>
                  <a:srgbClr val="FF0000"/>
                </a:solidFill>
              </a:rPr>
              <a:t>Primal</a:t>
            </a:r>
            <a:endParaRPr lang="en-US" sz="2400" dirty="0">
              <a:solidFill>
                <a:srgbClr val="FF0000"/>
              </a:solidFill>
            </a:endParaRPr>
          </a:p>
        </p:txBody>
      </p:sp>
      <p:sp>
        <p:nvSpPr>
          <p:cNvPr id="23" name="TextBox 22"/>
          <p:cNvSpPr txBox="1"/>
          <p:nvPr/>
        </p:nvSpPr>
        <p:spPr>
          <a:xfrm rot="5400000">
            <a:off x="11325450" y="4670047"/>
            <a:ext cx="753732" cy="461665"/>
          </a:xfrm>
          <a:prstGeom prst="rect">
            <a:avLst/>
          </a:prstGeom>
          <a:noFill/>
        </p:spPr>
        <p:txBody>
          <a:bodyPr wrap="none" rtlCol="0">
            <a:spAutoFit/>
          </a:bodyPr>
          <a:lstStyle/>
          <a:p>
            <a:r>
              <a:rPr lang="en-US" sz="2400" dirty="0" smtClean="0">
                <a:solidFill>
                  <a:srgbClr val="FF0000"/>
                </a:solidFill>
              </a:rPr>
              <a:t>Dual</a:t>
            </a:r>
            <a:endParaRPr lang="en-US" sz="2400" dirty="0">
              <a:solidFill>
                <a:srgbClr val="FF0000"/>
              </a:solidFill>
            </a:endParaRPr>
          </a:p>
        </p:txBody>
      </p:sp>
    </p:spTree>
    <p:extLst>
      <p:ext uri="{BB962C8B-B14F-4D97-AF65-F5344CB8AC3E}">
        <p14:creationId xmlns:p14="http://schemas.microsoft.com/office/powerpoint/2010/main" val="479307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LASSO</a:t>
            </a:r>
            <a:endParaRPr lang="en-US" dirty="0"/>
          </a:p>
        </p:txBody>
      </p:sp>
      <p:sp>
        <p:nvSpPr>
          <p:cNvPr id="8" name="Rectangle 7"/>
          <p:cNvSpPr/>
          <p:nvPr/>
        </p:nvSpPr>
        <p:spPr>
          <a:xfrm>
            <a:off x="7189719" y="1427818"/>
            <a:ext cx="3561408" cy="1572768"/>
          </a:xfrm>
          <a:prstGeom prst="rect">
            <a:avLst/>
          </a:prstGeom>
          <a:solidFill>
            <a:srgbClr val="5B9BD5">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Pros</a:t>
            </a:r>
            <a:r>
              <a:rPr lang="en-US" b="1" dirty="0">
                <a:solidFill>
                  <a:srgbClr val="C00000"/>
                </a:solidFill>
              </a:rPr>
              <a:t>: </a:t>
            </a:r>
            <a:r>
              <a:rPr lang="en-US" b="1" dirty="0">
                <a:solidFill>
                  <a:schemeClr val="accent5">
                    <a:lumMod val="50000"/>
                  </a:schemeClr>
                </a:solidFill>
              </a:rPr>
              <a:t>Inexpensive iteration cost </a:t>
            </a:r>
          </a:p>
          <a:p>
            <a:r>
              <a:rPr lang="en-US" sz="2000" b="1" dirty="0">
                <a:solidFill>
                  <a:srgbClr val="C00000"/>
                </a:solidFill>
              </a:rPr>
              <a:t>Cons</a:t>
            </a:r>
            <a:r>
              <a:rPr lang="en-US" b="1" dirty="0">
                <a:solidFill>
                  <a:srgbClr val="C00000"/>
                </a:solidFill>
              </a:rPr>
              <a:t>: </a:t>
            </a:r>
            <a:r>
              <a:rPr lang="en-US" b="1" dirty="0">
                <a:solidFill>
                  <a:schemeClr val="accent5">
                    <a:lumMod val="50000"/>
                  </a:schemeClr>
                </a:solidFill>
              </a:rPr>
              <a:t>Lower convergence </a:t>
            </a:r>
            <a:r>
              <a:rPr lang="en-US" b="1" dirty="0" smtClean="0">
                <a:solidFill>
                  <a:schemeClr val="accent5">
                    <a:lumMod val="50000"/>
                  </a:schemeClr>
                </a:solidFill>
              </a:rPr>
              <a:t>rate</a:t>
            </a:r>
          </a:p>
          <a:p>
            <a:pPr algn="ctr"/>
            <a:r>
              <a:rPr lang="en-US" sz="2000" b="1" dirty="0">
                <a:solidFill>
                  <a:srgbClr val="C00000"/>
                </a:solidFill>
              </a:rPr>
              <a:t>Examples</a:t>
            </a:r>
            <a:endParaRPr lang="en-US" b="1" dirty="0">
              <a:solidFill>
                <a:srgbClr val="C00000"/>
              </a:solidFill>
            </a:endParaRPr>
          </a:p>
          <a:p>
            <a:r>
              <a:rPr lang="en-US" b="1" dirty="0">
                <a:solidFill>
                  <a:schemeClr val="accent5">
                    <a:lumMod val="50000"/>
                  </a:schemeClr>
                </a:solidFill>
              </a:rPr>
              <a:t>(1) Proximal point </a:t>
            </a:r>
            <a:r>
              <a:rPr lang="en-US" b="1" dirty="0" smtClean="0">
                <a:solidFill>
                  <a:schemeClr val="accent5">
                    <a:lumMod val="50000"/>
                  </a:schemeClr>
                </a:solidFill>
              </a:rPr>
              <a:t>methods</a:t>
            </a:r>
            <a:endParaRPr lang="en-US" b="1" dirty="0">
              <a:solidFill>
                <a:schemeClr val="accent5">
                  <a:lumMod val="50000"/>
                </a:schemeClr>
              </a:solidFill>
            </a:endParaRPr>
          </a:p>
          <a:p>
            <a:r>
              <a:rPr lang="en-US" b="1" dirty="0" smtClean="0">
                <a:solidFill>
                  <a:schemeClr val="accent5">
                    <a:lumMod val="50000"/>
                  </a:schemeClr>
                </a:solidFill>
              </a:rPr>
              <a:t>(2) ADMMs</a:t>
            </a:r>
            <a:endParaRPr lang="en-US" b="1" dirty="0">
              <a:solidFill>
                <a:schemeClr val="accent5">
                  <a:lumMod val="50000"/>
                </a:schemeClr>
              </a:solidFill>
            </a:endParaRPr>
          </a:p>
        </p:txBody>
      </p:sp>
      <p:sp>
        <p:nvSpPr>
          <p:cNvPr id="9" name="Rectangle 8"/>
          <p:cNvSpPr/>
          <p:nvPr/>
        </p:nvSpPr>
        <p:spPr>
          <a:xfrm>
            <a:off x="7189719" y="3841963"/>
            <a:ext cx="3561408" cy="1575164"/>
          </a:xfrm>
          <a:prstGeom prst="rect">
            <a:avLst/>
          </a:prstGeom>
          <a:solidFill>
            <a:srgbClr val="5B9BD5">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Pros:  </a:t>
            </a:r>
            <a:r>
              <a:rPr lang="en-US" b="1" dirty="0">
                <a:solidFill>
                  <a:schemeClr val="accent5">
                    <a:lumMod val="50000"/>
                  </a:schemeClr>
                </a:solidFill>
              </a:rPr>
              <a:t>Quadratic </a:t>
            </a:r>
            <a:r>
              <a:rPr lang="en-US" b="1" dirty="0" smtClean="0">
                <a:solidFill>
                  <a:schemeClr val="accent5">
                    <a:lumMod val="50000"/>
                  </a:schemeClr>
                </a:solidFill>
              </a:rPr>
              <a:t>convergence rates </a:t>
            </a:r>
            <a:endParaRPr lang="en-US" b="1" dirty="0">
              <a:solidFill>
                <a:schemeClr val="accent5">
                  <a:lumMod val="50000"/>
                </a:schemeClr>
              </a:solidFill>
            </a:endParaRPr>
          </a:p>
          <a:p>
            <a:r>
              <a:rPr lang="en-US" sz="2000" b="1" dirty="0">
                <a:solidFill>
                  <a:srgbClr val="C00000"/>
                </a:solidFill>
              </a:rPr>
              <a:t>Cons: </a:t>
            </a:r>
            <a:r>
              <a:rPr lang="en-US" b="1" dirty="0">
                <a:solidFill>
                  <a:schemeClr val="accent5">
                    <a:lumMod val="50000"/>
                  </a:schemeClr>
                </a:solidFill>
              </a:rPr>
              <a:t>Expensive Iteration </a:t>
            </a:r>
            <a:r>
              <a:rPr lang="en-US" b="1" dirty="0" smtClean="0">
                <a:solidFill>
                  <a:schemeClr val="accent5">
                    <a:lumMod val="50000"/>
                  </a:schemeClr>
                </a:solidFill>
              </a:rPr>
              <a:t>cost</a:t>
            </a:r>
            <a:endParaRPr lang="en-US" b="1" dirty="0">
              <a:solidFill>
                <a:srgbClr val="C00000"/>
              </a:solidFill>
            </a:endParaRPr>
          </a:p>
          <a:p>
            <a:pPr algn="ctr"/>
            <a:r>
              <a:rPr lang="en-US" sz="2000" b="1" dirty="0" smtClean="0">
                <a:solidFill>
                  <a:srgbClr val="C00000"/>
                </a:solidFill>
              </a:rPr>
              <a:t>Examples</a:t>
            </a:r>
          </a:p>
          <a:p>
            <a:pPr algn="ctr"/>
            <a:r>
              <a:rPr lang="en-US" b="1" dirty="0" smtClean="0">
                <a:solidFill>
                  <a:schemeClr val="accent5">
                    <a:lumMod val="50000"/>
                  </a:schemeClr>
                </a:solidFill>
              </a:rPr>
              <a:t>Primal </a:t>
            </a:r>
            <a:r>
              <a:rPr lang="en-US" b="1" dirty="0">
                <a:solidFill>
                  <a:schemeClr val="accent5">
                    <a:lumMod val="50000"/>
                  </a:schemeClr>
                </a:solidFill>
              </a:rPr>
              <a:t>dual interior point </a:t>
            </a:r>
            <a:r>
              <a:rPr lang="en-US" b="1" dirty="0" smtClean="0">
                <a:solidFill>
                  <a:schemeClr val="accent5">
                    <a:lumMod val="50000"/>
                  </a:schemeClr>
                </a:solidFill>
              </a:rPr>
              <a:t>methods</a:t>
            </a:r>
            <a:endParaRPr lang="en-US" b="1" dirty="0">
              <a:solidFill>
                <a:schemeClr val="accent5">
                  <a:lumMod val="50000"/>
                </a:schemeClr>
              </a:solidFill>
            </a:endParaRPr>
          </a:p>
        </p:txBody>
      </p:sp>
      <p:graphicFrame>
        <p:nvGraphicFramePr>
          <p:cNvPr id="14" name="Content Placeholder 3"/>
          <p:cNvGraphicFramePr>
            <a:graphicFrameLocks/>
          </p:cNvGraphicFramePr>
          <p:nvPr>
            <p:extLst>
              <p:ext uri="{D42A27DB-BD31-4B8C-83A1-F6EECF244321}">
                <p14:modId xmlns:p14="http://schemas.microsoft.com/office/powerpoint/2010/main" val="1038873965"/>
              </p:ext>
            </p:extLst>
          </p:nvPr>
        </p:nvGraphicFramePr>
        <p:xfrm>
          <a:off x="912533" y="1786225"/>
          <a:ext cx="5548289" cy="3343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ight Arrow 14"/>
          <p:cNvSpPr/>
          <p:nvPr/>
        </p:nvSpPr>
        <p:spPr>
          <a:xfrm>
            <a:off x="6573873" y="1891938"/>
            <a:ext cx="389744" cy="644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478932" y="4485350"/>
            <a:ext cx="389744" cy="644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1486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9">
            <a:alphaModFix amt="25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Successively minimize a surrogate upper bound</a:t>
            </a:r>
            <a:endParaRPr lang="en-US" dirty="0"/>
          </a:p>
        </p:txBody>
      </p:sp>
      <p:sp>
        <p:nvSpPr>
          <p:cNvPr id="2" name="Title 1"/>
          <p:cNvSpPr>
            <a:spLocks noGrp="1"/>
          </p:cNvSpPr>
          <p:nvPr>
            <p:ph type="title"/>
          </p:nvPr>
        </p:nvSpPr>
        <p:spPr/>
        <p:txBody>
          <a:bodyPr>
            <a:normAutofit/>
          </a:bodyPr>
          <a:lstStyle/>
          <a:p>
            <a:r>
              <a:rPr lang="en-US" altLang="zh-CN" dirty="0" err="1"/>
              <a:t>Majorization</a:t>
            </a:r>
            <a:r>
              <a:rPr lang="en-US" altLang="zh-CN" dirty="0"/>
              <a:t> </a:t>
            </a:r>
            <a:r>
              <a:rPr lang="en-US" dirty="0" smtClean="0"/>
              <a:t>Minimization Frameworks</a:t>
            </a:r>
            <a:endParaRPr lang="en-US" dirty="0"/>
          </a:p>
        </p:txBody>
      </p:sp>
      <p:pic>
        <p:nvPicPr>
          <p:cNvPr id="11" name="Picture 1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626194" y="2465581"/>
            <a:ext cx="4781453" cy="1219649"/>
          </a:xfrm>
          <a:prstGeom prst="rect">
            <a:avLst/>
          </a:prstGeom>
        </p:spPr>
      </p:pic>
      <p:pic>
        <p:nvPicPr>
          <p:cNvPr id="12" name="Picture 11"/>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389838" y="3874086"/>
            <a:ext cx="7569282" cy="619654"/>
          </a:xfrm>
          <a:prstGeom prst="rect">
            <a:avLst/>
          </a:prstGeom>
        </p:spPr>
      </p:pic>
      <p:pic>
        <p:nvPicPr>
          <p:cNvPr id="19" name="Picture 18"/>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742972" y="4831104"/>
            <a:ext cx="6706056" cy="634563"/>
          </a:xfrm>
          <a:prstGeom prst="rect">
            <a:avLst/>
          </a:prstGeom>
        </p:spPr>
      </p:pic>
      <p:pic>
        <p:nvPicPr>
          <p:cNvPr id="21" name="Picture 20"/>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355120" y="5760849"/>
            <a:ext cx="211836" cy="172212"/>
          </a:xfrm>
          <a:prstGeom prst="rect">
            <a:avLst/>
          </a:prstGeom>
        </p:spPr>
      </p:pic>
      <p:sp>
        <p:nvSpPr>
          <p:cNvPr id="22" name="TextBox 21"/>
          <p:cNvSpPr txBox="1"/>
          <p:nvPr/>
        </p:nvSpPr>
        <p:spPr>
          <a:xfrm>
            <a:off x="3566956" y="5674972"/>
            <a:ext cx="6392164" cy="369332"/>
          </a:xfrm>
          <a:prstGeom prst="rect">
            <a:avLst/>
          </a:prstGeom>
          <a:noFill/>
        </p:spPr>
        <p:txBody>
          <a:bodyPr wrap="square" rtlCol="0">
            <a:spAutoFit/>
          </a:bodyPr>
          <a:lstStyle/>
          <a:p>
            <a:r>
              <a:rPr lang="en-US" dirty="0" smtClean="0"/>
              <a:t>Lipschitz constant related (maximum eigenvalue of             ) </a:t>
            </a:r>
            <a:endParaRPr lang="en-US" dirty="0"/>
          </a:p>
        </p:txBody>
      </p:sp>
      <p:pic>
        <p:nvPicPr>
          <p:cNvPr id="23" name="Picture 22"/>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403370" y="5732909"/>
            <a:ext cx="592836" cy="216408"/>
          </a:xfrm>
          <a:prstGeom prst="rect">
            <a:avLst/>
          </a:prstGeom>
        </p:spPr>
      </p:pic>
    </p:spTree>
    <p:extLst>
      <p:ext uri="{BB962C8B-B14F-4D97-AF65-F5344CB8AC3E}">
        <p14:creationId xmlns:p14="http://schemas.microsoft.com/office/powerpoint/2010/main" val="3000763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ADMM (PL-ADMM, DL-ADMM)</a:t>
            </a:r>
            <a:endParaRPr lang="en-US" dirty="0"/>
          </a:p>
        </p:txBody>
      </p:sp>
      <p:pic>
        <p:nvPicPr>
          <p:cNvPr id="4" name="Picture 1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1481138"/>
            <a:ext cx="6173457" cy="2033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38199" y="3914775"/>
            <a:ext cx="6216027" cy="2071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7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220578" y="1571082"/>
            <a:ext cx="3924300" cy="557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315200" y="4034263"/>
            <a:ext cx="2990850" cy="1301749"/>
          </a:xfrm>
          <a:prstGeom prst="rect">
            <a:avLst/>
          </a:prstGeom>
          <a:noFill/>
          <a:ln>
            <a:noFill/>
          </a:ln>
        </p:spPr>
      </p:pic>
      <p:sp>
        <p:nvSpPr>
          <p:cNvPr id="9" name="Rectangle 8"/>
          <p:cNvSpPr/>
          <p:nvPr/>
        </p:nvSpPr>
        <p:spPr>
          <a:xfrm>
            <a:off x="1304925" y="4791076"/>
            <a:ext cx="4810126" cy="247649"/>
          </a:xfrm>
          <a:prstGeom prst="rect">
            <a:avLst/>
          </a:prstGeom>
          <a:solidFill>
            <a:srgbClr val="FF0000">
              <a:alpha val="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04925" y="2366964"/>
            <a:ext cx="4810126" cy="233361"/>
          </a:xfrm>
          <a:prstGeom prst="rect">
            <a:avLst/>
          </a:prstGeom>
          <a:solidFill>
            <a:srgbClr val="FF0000">
              <a:alpha val="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054226" y="2473881"/>
            <a:ext cx="3944285"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Solving a PD linear system of size </a:t>
            </a:r>
            <a:r>
              <a:rPr lang="en-US" dirty="0" err="1" smtClean="0"/>
              <a:t>nxn</a:t>
            </a:r>
            <a:endParaRPr lang="en-US" dirty="0"/>
          </a:p>
        </p:txBody>
      </p:sp>
      <p:sp>
        <p:nvSpPr>
          <p:cNvPr id="12" name="TextBox 11"/>
          <p:cNvSpPr txBox="1"/>
          <p:nvPr/>
        </p:nvSpPr>
        <p:spPr>
          <a:xfrm>
            <a:off x="7220578" y="5474256"/>
            <a:ext cx="4069319"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Solving a PD linear system of size </a:t>
            </a:r>
            <a:r>
              <a:rPr lang="en-US" dirty="0" err="1" smtClean="0"/>
              <a:t>mxm</a:t>
            </a:r>
            <a:endParaRPr lang="en-US" dirty="0"/>
          </a:p>
        </p:txBody>
      </p:sp>
    </p:spTree>
    <p:extLst>
      <p:ext uri="{BB962C8B-B14F-4D97-AF65-F5344CB8AC3E}">
        <p14:creationId xmlns:p14="http://schemas.microsoft.com/office/powerpoint/2010/main" val="2104780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Circulant</a:t>
            </a:r>
            <a:r>
              <a:rPr lang="en-US" dirty="0" smtClean="0"/>
              <a:t> matrices can be used to carry out</a:t>
            </a:r>
          </a:p>
          <a:p>
            <a:pPr marL="0" indent="0">
              <a:buNone/>
            </a:pPr>
            <a:r>
              <a:rPr lang="en-US" dirty="0" smtClean="0"/>
              <a:t>convolutions and correlations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2" name="Title 1"/>
          <p:cNvSpPr>
            <a:spLocks noGrp="1"/>
          </p:cNvSpPr>
          <p:nvPr>
            <p:ph type="title"/>
          </p:nvPr>
        </p:nvSpPr>
        <p:spPr/>
        <p:txBody>
          <a:bodyPr/>
          <a:lstStyle/>
          <a:p>
            <a:r>
              <a:rPr lang="en-US" dirty="0"/>
              <a:t>Introducing </a:t>
            </a:r>
            <a:r>
              <a:rPr lang="en-US" dirty="0" err="1"/>
              <a:t>FFTLasso</a:t>
            </a:r>
            <a:endParaRPr lang="en-US" dirty="0"/>
          </a:p>
        </p:txBody>
      </p:sp>
      <p:pic>
        <p:nvPicPr>
          <p:cNvPr id="4" name="Picture 2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4" y="1473061"/>
            <a:ext cx="3003845" cy="2251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733359" y="3097815"/>
            <a:ext cx="5515356" cy="1367028"/>
          </a:xfrm>
          <a:prstGeom prst="rect">
            <a:avLst/>
          </a:prstGeom>
        </p:spPr>
      </p:pic>
      <p:pic>
        <p:nvPicPr>
          <p:cNvPr id="15" name="Picture 1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33359" y="5193314"/>
            <a:ext cx="2449068" cy="289560"/>
          </a:xfrm>
          <a:prstGeom prst="rect">
            <a:avLst/>
          </a:prstGeom>
        </p:spPr>
      </p:pic>
      <p:sp>
        <p:nvSpPr>
          <p:cNvPr id="16" name="TextBox 15"/>
          <p:cNvSpPr txBox="1"/>
          <p:nvPr/>
        </p:nvSpPr>
        <p:spPr>
          <a:xfrm>
            <a:off x="276225" y="3596663"/>
            <a:ext cx="1300036" cy="369332"/>
          </a:xfrm>
          <a:prstGeom prst="rect">
            <a:avLst/>
          </a:prstGeom>
          <a:noFill/>
        </p:spPr>
        <p:txBody>
          <a:bodyPr wrap="none" rtlCol="0">
            <a:spAutoFit/>
          </a:bodyPr>
          <a:lstStyle/>
          <a:p>
            <a:r>
              <a:rPr lang="en-US" dirty="0" smtClean="0"/>
              <a:t>Correlation:</a:t>
            </a:r>
            <a:endParaRPr lang="en-US" dirty="0"/>
          </a:p>
        </p:txBody>
      </p:sp>
      <p:sp>
        <p:nvSpPr>
          <p:cNvPr id="17" name="TextBox 16"/>
          <p:cNvSpPr txBox="1"/>
          <p:nvPr/>
        </p:nvSpPr>
        <p:spPr>
          <a:xfrm>
            <a:off x="276225" y="5153428"/>
            <a:ext cx="1382558" cy="369332"/>
          </a:xfrm>
          <a:prstGeom prst="rect">
            <a:avLst/>
          </a:prstGeom>
          <a:noFill/>
        </p:spPr>
        <p:txBody>
          <a:bodyPr wrap="none" rtlCol="0">
            <a:spAutoFit/>
          </a:bodyPr>
          <a:lstStyle/>
          <a:p>
            <a:r>
              <a:rPr lang="en-US" dirty="0" smtClean="0"/>
              <a:t>Convolution:</a:t>
            </a:r>
            <a:endParaRPr lang="en-US" dirty="0"/>
          </a:p>
        </p:txBody>
      </p:sp>
      <p:pic>
        <p:nvPicPr>
          <p:cNvPr id="19" name="Picture 1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83069" y="4721388"/>
            <a:ext cx="2217420" cy="275844"/>
          </a:xfrm>
          <a:prstGeom prst="rect">
            <a:avLst/>
          </a:prstGeom>
        </p:spPr>
      </p:pic>
      <p:sp>
        <p:nvSpPr>
          <p:cNvPr id="20" name="TextBox 19"/>
          <p:cNvSpPr txBox="1"/>
          <p:nvPr/>
        </p:nvSpPr>
        <p:spPr>
          <a:xfrm>
            <a:off x="6210300" y="5314950"/>
            <a:ext cx="5746445" cy="646331"/>
          </a:xfrm>
          <a:prstGeom prst="rect">
            <a:avLst/>
          </a:prstGeom>
          <a:noFill/>
        </p:spPr>
        <p:txBody>
          <a:bodyPr wrap="none" rtlCol="0">
            <a:spAutoFit/>
          </a:bodyPr>
          <a:lstStyle/>
          <a:p>
            <a:r>
              <a:rPr lang="en-US" dirty="0" smtClean="0"/>
              <a:t>The most expensive operation is computing the FFTs which </a:t>
            </a:r>
          </a:p>
          <a:p>
            <a:r>
              <a:rPr lang="en-US" dirty="0" smtClean="0"/>
              <a:t>can be done in               .</a:t>
            </a:r>
            <a:endParaRPr lang="en-US" dirty="0"/>
          </a:p>
        </p:txBody>
      </p:sp>
      <p:pic>
        <p:nvPicPr>
          <p:cNvPr id="24" name="Picture 2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12075" y="5652008"/>
            <a:ext cx="1082040" cy="252984"/>
          </a:xfrm>
          <a:prstGeom prst="rect">
            <a:avLst/>
          </a:prstGeom>
        </p:spPr>
      </p:pic>
    </p:spTree>
    <p:extLst>
      <p:ext uri="{BB962C8B-B14F-4D97-AF65-F5344CB8AC3E}">
        <p14:creationId xmlns:p14="http://schemas.microsoft.com/office/powerpoint/2010/main" val="92242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LASSO</a:t>
            </a:r>
            <a:endParaRPr lang="en-US" dirty="0"/>
          </a:p>
        </p:txBody>
      </p:sp>
      <p:sp>
        <p:nvSpPr>
          <p:cNvPr id="8" name="Rectangle 7"/>
          <p:cNvSpPr/>
          <p:nvPr/>
        </p:nvSpPr>
        <p:spPr>
          <a:xfrm>
            <a:off x="8229600" y="1206145"/>
            <a:ext cx="3722560" cy="1696382"/>
          </a:xfrm>
          <a:prstGeom prst="rect">
            <a:avLst/>
          </a:prstGeom>
          <a:solidFill>
            <a:srgbClr val="5B9BD5">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Pros</a:t>
            </a:r>
            <a:r>
              <a:rPr lang="en-US" b="1" dirty="0">
                <a:solidFill>
                  <a:srgbClr val="C00000"/>
                </a:solidFill>
              </a:rPr>
              <a:t>: </a:t>
            </a:r>
            <a:r>
              <a:rPr lang="en-US" b="1" dirty="0">
                <a:solidFill>
                  <a:schemeClr val="accent5">
                    <a:lumMod val="50000"/>
                  </a:schemeClr>
                </a:solidFill>
              </a:rPr>
              <a:t>Inexpensive iteration cost </a:t>
            </a:r>
          </a:p>
          <a:p>
            <a:r>
              <a:rPr lang="en-US" sz="2000" b="1" dirty="0">
                <a:solidFill>
                  <a:srgbClr val="C00000"/>
                </a:solidFill>
              </a:rPr>
              <a:t>Cons</a:t>
            </a:r>
            <a:r>
              <a:rPr lang="en-US" b="1" dirty="0">
                <a:solidFill>
                  <a:srgbClr val="C00000"/>
                </a:solidFill>
              </a:rPr>
              <a:t>: </a:t>
            </a:r>
            <a:r>
              <a:rPr lang="en-US" b="1" dirty="0">
                <a:solidFill>
                  <a:schemeClr val="accent5">
                    <a:lumMod val="50000"/>
                  </a:schemeClr>
                </a:solidFill>
              </a:rPr>
              <a:t>Lower convergence </a:t>
            </a:r>
            <a:r>
              <a:rPr lang="en-US" b="1" dirty="0" smtClean="0">
                <a:solidFill>
                  <a:schemeClr val="accent5">
                    <a:lumMod val="50000"/>
                  </a:schemeClr>
                </a:solidFill>
              </a:rPr>
              <a:t>rate</a:t>
            </a:r>
          </a:p>
          <a:p>
            <a:pPr algn="ctr"/>
            <a:r>
              <a:rPr lang="en-US" sz="2000" b="1" dirty="0">
                <a:solidFill>
                  <a:srgbClr val="C00000"/>
                </a:solidFill>
              </a:rPr>
              <a:t>Examples</a:t>
            </a:r>
            <a:endParaRPr lang="en-US" b="1" dirty="0">
              <a:solidFill>
                <a:srgbClr val="C00000"/>
              </a:solidFill>
            </a:endParaRPr>
          </a:p>
          <a:p>
            <a:r>
              <a:rPr lang="en-US" b="1" dirty="0">
                <a:solidFill>
                  <a:schemeClr val="accent5">
                    <a:lumMod val="50000"/>
                  </a:schemeClr>
                </a:solidFill>
              </a:rPr>
              <a:t>(1) Proximal point </a:t>
            </a:r>
            <a:r>
              <a:rPr lang="en-US" b="1" dirty="0" smtClean="0">
                <a:solidFill>
                  <a:schemeClr val="accent5">
                    <a:lumMod val="50000"/>
                  </a:schemeClr>
                </a:solidFill>
              </a:rPr>
              <a:t>methods</a:t>
            </a:r>
            <a:endParaRPr lang="en-US" b="1" dirty="0">
              <a:solidFill>
                <a:schemeClr val="accent5">
                  <a:lumMod val="50000"/>
                </a:schemeClr>
              </a:solidFill>
            </a:endParaRPr>
          </a:p>
          <a:p>
            <a:r>
              <a:rPr lang="en-US" b="1" dirty="0" smtClean="0">
                <a:solidFill>
                  <a:schemeClr val="accent5">
                    <a:lumMod val="50000"/>
                  </a:schemeClr>
                </a:solidFill>
              </a:rPr>
              <a:t>(2) ADMMs</a:t>
            </a:r>
            <a:endParaRPr lang="en-US" b="1" dirty="0">
              <a:solidFill>
                <a:schemeClr val="accent5">
                  <a:lumMod val="50000"/>
                </a:schemeClr>
              </a:solidFill>
            </a:endParaRPr>
          </a:p>
        </p:txBody>
      </p:sp>
      <p:sp>
        <p:nvSpPr>
          <p:cNvPr id="9" name="Rectangle 8"/>
          <p:cNvSpPr/>
          <p:nvPr/>
        </p:nvSpPr>
        <p:spPr>
          <a:xfrm>
            <a:off x="8229600" y="3620290"/>
            <a:ext cx="3722560" cy="1945760"/>
          </a:xfrm>
          <a:prstGeom prst="rect">
            <a:avLst/>
          </a:prstGeom>
          <a:solidFill>
            <a:srgbClr val="5B9BD5">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rPr>
              <a:t>Pros</a:t>
            </a:r>
            <a:r>
              <a:rPr lang="en-US" sz="2000" b="1" dirty="0">
                <a:solidFill>
                  <a:srgbClr val="C00000"/>
                </a:solidFill>
              </a:rPr>
              <a:t>:  </a:t>
            </a:r>
            <a:r>
              <a:rPr lang="en-US" sz="2000" b="1" dirty="0">
                <a:solidFill>
                  <a:schemeClr val="accent5">
                    <a:lumMod val="50000"/>
                  </a:schemeClr>
                </a:solidFill>
              </a:rPr>
              <a:t>Quadratic rates </a:t>
            </a:r>
          </a:p>
          <a:p>
            <a:r>
              <a:rPr lang="en-US" sz="2400" b="1" dirty="0">
                <a:solidFill>
                  <a:srgbClr val="C00000"/>
                </a:solidFill>
              </a:rPr>
              <a:t>Cons</a:t>
            </a:r>
            <a:r>
              <a:rPr lang="en-US" sz="2000" b="1" dirty="0">
                <a:solidFill>
                  <a:srgbClr val="C00000"/>
                </a:solidFill>
              </a:rPr>
              <a:t>: </a:t>
            </a:r>
            <a:r>
              <a:rPr lang="en-US" sz="2000" b="1" dirty="0">
                <a:solidFill>
                  <a:schemeClr val="accent5">
                    <a:lumMod val="50000"/>
                  </a:schemeClr>
                </a:solidFill>
              </a:rPr>
              <a:t>Expensive Iteration </a:t>
            </a:r>
            <a:r>
              <a:rPr lang="en-US" sz="2000" b="1" dirty="0" smtClean="0">
                <a:solidFill>
                  <a:schemeClr val="accent5">
                    <a:lumMod val="50000"/>
                  </a:schemeClr>
                </a:solidFill>
              </a:rPr>
              <a:t>cost</a:t>
            </a:r>
            <a:endParaRPr lang="en-US" sz="2000" b="1" dirty="0">
              <a:solidFill>
                <a:srgbClr val="C00000"/>
              </a:solidFill>
            </a:endParaRPr>
          </a:p>
          <a:p>
            <a:pPr algn="ctr"/>
            <a:r>
              <a:rPr lang="en-US" sz="2400" b="1" dirty="0" smtClean="0">
                <a:solidFill>
                  <a:srgbClr val="C00000"/>
                </a:solidFill>
              </a:rPr>
              <a:t>Examples</a:t>
            </a:r>
          </a:p>
          <a:p>
            <a:pPr algn="ctr"/>
            <a:r>
              <a:rPr lang="en-US" sz="2000" b="1" dirty="0" smtClean="0">
                <a:solidFill>
                  <a:schemeClr val="accent5">
                    <a:lumMod val="50000"/>
                  </a:schemeClr>
                </a:solidFill>
              </a:rPr>
              <a:t>Primal </a:t>
            </a:r>
            <a:r>
              <a:rPr lang="en-US" sz="2000" b="1" dirty="0">
                <a:solidFill>
                  <a:schemeClr val="accent5">
                    <a:lumMod val="50000"/>
                  </a:schemeClr>
                </a:solidFill>
              </a:rPr>
              <a:t>dual interior point </a:t>
            </a:r>
            <a:r>
              <a:rPr lang="en-US" sz="2000" b="1" dirty="0" smtClean="0">
                <a:solidFill>
                  <a:schemeClr val="accent5">
                    <a:lumMod val="50000"/>
                  </a:schemeClr>
                </a:solidFill>
              </a:rPr>
              <a:t>methods</a:t>
            </a:r>
            <a:endParaRPr lang="en-US" sz="2000" b="1" dirty="0">
              <a:solidFill>
                <a:schemeClr val="accent5">
                  <a:lumMod val="50000"/>
                </a:schemeClr>
              </a:solidFill>
            </a:endParaRPr>
          </a:p>
        </p:txBody>
      </p:sp>
      <p:graphicFrame>
        <p:nvGraphicFramePr>
          <p:cNvPr id="14" name="Content Placeholder 3"/>
          <p:cNvGraphicFramePr>
            <a:graphicFrameLocks/>
          </p:cNvGraphicFramePr>
          <p:nvPr>
            <p:extLst>
              <p:ext uri="{D42A27DB-BD31-4B8C-83A1-F6EECF244321}">
                <p14:modId xmlns:p14="http://schemas.microsoft.com/office/powerpoint/2010/main" val="864798593"/>
              </p:ext>
            </p:extLst>
          </p:nvPr>
        </p:nvGraphicFramePr>
        <p:xfrm>
          <a:off x="159784" y="1486183"/>
          <a:ext cx="761625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ight Arrow 14"/>
          <p:cNvSpPr/>
          <p:nvPr/>
        </p:nvSpPr>
        <p:spPr>
          <a:xfrm>
            <a:off x="7613754" y="1670265"/>
            <a:ext cx="389744" cy="644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518813" y="4263677"/>
            <a:ext cx="389744" cy="644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191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299" y="1133819"/>
            <a:ext cx="8296275" cy="5190777"/>
          </a:xfrm>
          <a:prstGeom prst="rect">
            <a:avLst/>
          </a:prstGeom>
        </p:spPr>
      </p:pic>
      <p:sp>
        <p:nvSpPr>
          <p:cNvPr id="8" name="Title 1"/>
          <p:cNvSpPr>
            <a:spLocks noGrp="1"/>
          </p:cNvSpPr>
          <p:nvPr>
            <p:ph type="title"/>
          </p:nvPr>
        </p:nvSpPr>
        <p:spPr>
          <a:xfrm>
            <a:off x="609600" y="47192"/>
            <a:ext cx="10972800" cy="976297"/>
          </a:xfrm>
        </p:spPr>
        <p:txBody>
          <a:bodyPr/>
          <a:lstStyle/>
          <a:p>
            <a:r>
              <a:rPr lang="en-US" dirty="0" smtClean="0"/>
              <a:t>Introducing </a:t>
            </a:r>
            <a:r>
              <a:rPr lang="en-US" dirty="0" err="1" smtClean="0"/>
              <a:t>FFTLasso</a:t>
            </a:r>
            <a:endParaRPr lang="en-US" dirty="0"/>
          </a:p>
        </p:txBody>
      </p:sp>
    </p:spTree>
    <p:extLst>
      <p:ext uri="{BB962C8B-B14F-4D97-AF65-F5344CB8AC3E}">
        <p14:creationId xmlns:p14="http://schemas.microsoft.com/office/powerpoint/2010/main" val="1582059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FFTLasso</a:t>
            </a:r>
            <a:endParaRPr lang="en-US" dirty="0"/>
          </a:p>
        </p:txBody>
      </p:sp>
      <p:sp>
        <p:nvSpPr>
          <p:cNvPr id="4" name="Rectangle 3"/>
          <p:cNvSpPr/>
          <p:nvPr/>
        </p:nvSpPr>
        <p:spPr>
          <a:xfrm>
            <a:off x="2095499" y="1214438"/>
            <a:ext cx="7972425" cy="1509712"/>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338851" y="1855179"/>
            <a:ext cx="7564867" cy="794300"/>
          </a:xfrm>
          <a:prstGeom prst="rect">
            <a:avLst/>
          </a:prstGeom>
        </p:spPr>
      </p:pic>
      <p:sp>
        <p:nvSpPr>
          <p:cNvPr id="6" name="TextBox 5"/>
          <p:cNvSpPr txBox="1"/>
          <p:nvPr/>
        </p:nvSpPr>
        <p:spPr>
          <a:xfrm>
            <a:off x="5433136" y="1269355"/>
            <a:ext cx="1297150" cy="461665"/>
          </a:xfrm>
          <a:prstGeom prst="rect">
            <a:avLst/>
          </a:prstGeom>
          <a:noFill/>
        </p:spPr>
        <p:txBody>
          <a:bodyPr wrap="none" rtlCol="0">
            <a:spAutoFit/>
          </a:bodyPr>
          <a:lstStyle/>
          <a:p>
            <a:r>
              <a:rPr lang="en-US" sz="2400" dirty="0" err="1" smtClean="0">
                <a:solidFill>
                  <a:srgbClr val="FF0000"/>
                </a:solidFill>
              </a:rPr>
              <a:t>FFTLasso</a:t>
            </a:r>
            <a:endParaRPr lang="en-US" sz="2400" dirty="0">
              <a:solidFill>
                <a:srgbClr val="FF0000"/>
              </a:solidFill>
            </a:endParaRPr>
          </a:p>
        </p:txBody>
      </p:sp>
      <p:pic>
        <p:nvPicPr>
          <p:cNvPr id="17" name="Picture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071954" y="4219489"/>
            <a:ext cx="4821936" cy="515112"/>
          </a:xfrm>
          <a:prstGeom prst="rect">
            <a:avLst/>
          </a:prstGeom>
        </p:spPr>
      </p:pic>
      <p:pic>
        <p:nvPicPr>
          <p:cNvPr id="11" name="Picture 1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78641" y="3300708"/>
            <a:ext cx="10273284" cy="515112"/>
          </a:xfrm>
          <a:prstGeom prst="rect">
            <a:avLst/>
          </a:prstGeom>
        </p:spPr>
      </p:pic>
      <p:sp>
        <p:nvSpPr>
          <p:cNvPr id="13" name="TextBox 12"/>
          <p:cNvSpPr txBox="1"/>
          <p:nvPr/>
        </p:nvSpPr>
        <p:spPr>
          <a:xfrm>
            <a:off x="600075" y="4295775"/>
            <a:ext cx="1306961" cy="369332"/>
          </a:xfrm>
          <a:prstGeom prst="rect">
            <a:avLst/>
          </a:prstGeom>
          <a:noFill/>
        </p:spPr>
        <p:txBody>
          <a:bodyPr wrap="none" rtlCol="0">
            <a:spAutoFit/>
          </a:bodyPr>
          <a:lstStyle/>
          <a:p>
            <a:r>
              <a:rPr lang="en-US" dirty="0" smtClean="0"/>
              <a:t>Update       :</a:t>
            </a:r>
            <a:endParaRPr lang="en-US" dirty="0"/>
          </a:p>
        </p:txBody>
      </p:sp>
      <p:pic>
        <p:nvPicPr>
          <p:cNvPr id="23" name="Picture 2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095499" y="5250580"/>
            <a:ext cx="2941320" cy="731520"/>
          </a:xfrm>
          <a:prstGeom prst="rect">
            <a:avLst/>
          </a:prstGeom>
        </p:spPr>
      </p:pic>
      <p:pic>
        <p:nvPicPr>
          <p:cNvPr id="24" name="Picture 2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730286" y="5428264"/>
            <a:ext cx="4066032" cy="362712"/>
          </a:xfrm>
          <a:prstGeom prst="rect">
            <a:avLst/>
          </a:prstGeom>
        </p:spPr>
      </p:pic>
      <p:pic>
        <p:nvPicPr>
          <p:cNvPr id="25" name="Picture 24"/>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423889" y="4322707"/>
            <a:ext cx="271272" cy="239268"/>
          </a:xfrm>
          <a:prstGeom prst="rect">
            <a:avLst/>
          </a:prstGeom>
        </p:spPr>
      </p:pic>
      <p:sp>
        <p:nvSpPr>
          <p:cNvPr id="26" name="TextBox 25"/>
          <p:cNvSpPr txBox="1"/>
          <p:nvPr/>
        </p:nvSpPr>
        <p:spPr>
          <a:xfrm>
            <a:off x="5635711" y="5428364"/>
            <a:ext cx="779572" cy="369332"/>
          </a:xfrm>
          <a:prstGeom prst="rect">
            <a:avLst/>
          </a:prstGeom>
          <a:noFill/>
        </p:spPr>
        <p:txBody>
          <a:bodyPr wrap="none" rtlCol="0">
            <a:spAutoFit/>
          </a:bodyPr>
          <a:lstStyle/>
          <a:p>
            <a:r>
              <a:rPr lang="en-US" dirty="0" smtClean="0"/>
              <a:t>where</a:t>
            </a:r>
            <a:endParaRPr lang="en-US" dirty="0"/>
          </a:p>
        </p:txBody>
      </p:sp>
    </p:spTree>
    <p:extLst>
      <p:ext uri="{BB962C8B-B14F-4D97-AF65-F5344CB8AC3E}">
        <p14:creationId xmlns:p14="http://schemas.microsoft.com/office/powerpoint/2010/main" val="289386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FFTLasso</a:t>
            </a:r>
            <a:endParaRPr lang="en-US" dirty="0"/>
          </a:p>
        </p:txBody>
      </p:sp>
      <p:sp>
        <p:nvSpPr>
          <p:cNvPr id="4" name="Rectangle 3"/>
          <p:cNvSpPr/>
          <p:nvPr/>
        </p:nvSpPr>
        <p:spPr>
          <a:xfrm>
            <a:off x="2095499" y="1214438"/>
            <a:ext cx="7972425" cy="1509712"/>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38851" y="1855179"/>
            <a:ext cx="7564867" cy="794300"/>
          </a:xfrm>
          <a:prstGeom prst="rect">
            <a:avLst/>
          </a:prstGeom>
        </p:spPr>
      </p:pic>
      <p:sp>
        <p:nvSpPr>
          <p:cNvPr id="6" name="TextBox 5"/>
          <p:cNvSpPr txBox="1"/>
          <p:nvPr/>
        </p:nvSpPr>
        <p:spPr>
          <a:xfrm>
            <a:off x="5433136" y="1269355"/>
            <a:ext cx="1297150" cy="461665"/>
          </a:xfrm>
          <a:prstGeom prst="rect">
            <a:avLst/>
          </a:prstGeom>
          <a:noFill/>
        </p:spPr>
        <p:txBody>
          <a:bodyPr wrap="none" rtlCol="0">
            <a:spAutoFit/>
          </a:bodyPr>
          <a:lstStyle/>
          <a:p>
            <a:r>
              <a:rPr lang="en-US" sz="2400" dirty="0" err="1" smtClean="0">
                <a:solidFill>
                  <a:srgbClr val="FF0000"/>
                </a:solidFill>
              </a:rPr>
              <a:t>FFTLasso</a:t>
            </a:r>
            <a:endParaRPr lang="en-US" sz="2400" dirty="0">
              <a:solidFill>
                <a:srgbClr val="FF0000"/>
              </a:solidFill>
            </a:endParaRPr>
          </a:p>
        </p:txBody>
      </p:sp>
      <p:pic>
        <p:nvPicPr>
          <p:cNvPr id="16" name="Picture 1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257424" y="4329222"/>
            <a:ext cx="3422904" cy="298704"/>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78641" y="3300708"/>
            <a:ext cx="10273284" cy="515112"/>
          </a:xfrm>
          <a:prstGeom prst="rect">
            <a:avLst/>
          </a:prstGeom>
        </p:spPr>
      </p:pic>
      <p:sp>
        <p:nvSpPr>
          <p:cNvPr id="13" name="TextBox 12"/>
          <p:cNvSpPr txBox="1"/>
          <p:nvPr/>
        </p:nvSpPr>
        <p:spPr>
          <a:xfrm>
            <a:off x="600075" y="4295775"/>
            <a:ext cx="1518557" cy="369332"/>
          </a:xfrm>
          <a:prstGeom prst="rect">
            <a:avLst/>
          </a:prstGeom>
          <a:noFill/>
        </p:spPr>
        <p:txBody>
          <a:bodyPr wrap="none" rtlCol="0">
            <a:spAutoFit/>
          </a:bodyPr>
          <a:lstStyle/>
          <a:p>
            <a:r>
              <a:rPr lang="en-US" dirty="0" smtClean="0"/>
              <a:t>Update           :</a:t>
            </a:r>
            <a:endParaRPr lang="en-US" dirty="0"/>
          </a:p>
        </p:txBody>
      </p:sp>
      <p:pic>
        <p:nvPicPr>
          <p:cNvPr id="5" name="Picture 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257424" y="4902199"/>
            <a:ext cx="4261104" cy="1103376"/>
          </a:xfrm>
          <a:prstGeom prst="rect">
            <a:avLst/>
          </a:prstGeom>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406525" y="4341795"/>
            <a:ext cx="521208" cy="216408"/>
          </a:xfrm>
          <a:prstGeom prst="rect">
            <a:avLst/>
          </a:prstGeom>
        </p:spPr>
      </p:pic>
    </p:spTree>
    <p:extLst>
      <p:ext uri="{BB962C8B-B14F-4D97-AF65-F5344CB8AC3E}">
        <p14:creationId xmlns:p14="http://schemas.microsoft.com/office/powerpoint/2010/main" val="876915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FFTLasso</a:t>
            </a:r>
            <a:endParaRPr lang="en-US" dirty="0"/>
          </a:p>
        </p:txBody>
      </p:sp>
      <p:sp>
        <p:nvSpPr>
          <p:cNvPr id="4" name="Rectangle 3"/>
          <p:cNvSpPr/>
          <p:nvPr/>
        </p:nvSpPr>
        <p:spPr>
          <a:xfrm>
            <a:off x="2095499" y="1214438"/>
            <a:ext cx="7972425" cy="1509712"/>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38851" y="1855179"/>
            <a:ext cx="7564867" cy="794300"/>
          </a:xfrm>
          <a:prstGeom prst="rect">
            <a:avLst/>
          </a:prstGeom>
        </p:spPr>
      </p:pic>
      <p:sp>
        <p:nvSpPr>
          <p:cNvPr id="6" name="TextBox 5"/>
          <p:cNvSpPr txBox="1"/>
          <p:nvPr/>
        </p:nvSpPr>
        <p:spPr>
          <a:xfrm>
            <a:off x="5433136" y="1269355"/>
            <a:ext cx="1297150" cy="461665"/>
          </a:xfrm>
          <a:prstGeom prst="rect">
            <a:avLst/>
          </a:prstGeom>
          <a:noFill/>
        </p:spPr>
        <p:txBody>
          <a:bodyPr wrap="none" rtlCol="0">
            <a:spAutoFit/>
          </a:bodyPr>
          <a:lstStyle/>
          <a:p>
            <a:r>
              <a:rPr lang="en-US" sz="2400" dirty="0" err="1" smtClean="0">
                <a:solidFill>
                  <a:srgbClr val="FF0000"/>
                </a:solidFill>
              </a:rPr>
              <a:t>FFTLasso</a:t>
            </a:r>
            <a:endParaRPr lang="en-US" sz="2400" dirty="0">
              <a:solidFill>
                <a:srgbClr val="FF0000"/>
              </a:solidFill>
            </a:endParaRPr>
          </a:p>
        </p:txBody>
      </p:sp>
      <p:sp>
        <p:nvSpPr>
          <p:cNvPr id="13" name="TextBox 12"/>
          <p:cNvSpPr txBox="1"/>
          <p:nvPr/>
        </p:nvSpPr>
        <p:spPr>
          <a:xfrm>
            <a:off x="1319425" y="3108204"/>
            <a:ext cx="1148263" cy="369332"/>
          </a:xfrm>
          <a:prstGeom prst="rect">
            <a:avLst/>
          </a:prstGeom>
          <a:noFill/>
        </p:spPr>
        <p:txBody>
          <a:bodyPr wrap="none" rtlCol="0">
            <a:spAutoFit/>
          </a:bodyPr>
          <a:lstStyle/>
          <a:p>
            <a:r>
              <a:rPr lang="en-US" dirty="0" smtClean="0"/>
              <a:t>Update    :</a:t>
            </a:r>
            <a:endParaRPr lang="en-US" dirty="0"/>
          </a:p>
        </p:txBody>
      </p:sp>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165009" y="3173771"/>
            <a:ext cx="109728" cy="227076"/>
          </a:xfrm>
          <a:prstGeom prst="rect">
            <a:avLst/>
          </a:prstGeom>
        </p:spPr>
      </p:pic>
      <p:pic>
        <p:nvPicPr>
          <p:cNvPr id="9" name="Picture 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55407" y="3620297"/>
            <a:ext cx="2618232" cy="252984"/>
          </a:xfrm>
          <a:prstGeom prst="rect">
            <a:avLst/>
          </a:prstGeom>
        </p:spPr>
      </p:pic>
      <p:pic>
        <p:nvPicPr>
          <p:cNvPr id="10" name="Picture 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065732" y="4208606"/>
            <a:ext cx="2593848" cy="298704"/>
          </a:xfrm>
          <a:prstGeom prst="rect">
            <a:avLst/>
          </a:prstGeom>
        </p:spPr>
      </p:pic>
      <p:sp>
        <p:nvSpPr>
          <p:cNvPr id="15" name="TextBox 14"/>
          <p:cNvSpPr txBox="1"/>
          <p:nvPr/>
        </p:nvSpPr>
        <p:spPr>
          <a:xfrm>
            <a:off x="1151332" y="4182169"/>
            <a:ext cx="779572" cy="369332"/>
          </a:xfrm>
          <a:prstGeom prst="rect">
            <a:avLst/>
          </a:prstGeom>
          <a:noFill/>
        </p:spPr>
        <p:txBody>
          <a:bodyPr wrap="none" rtlCol="0">
            <a:spAutoFit/>
          </a:bodyPr>
          <a:lstStyle/>
          <a:p>
            <a:r>
              <a:rPr lang="en-US" dirty="0" smtClean="0"/>
              <a:t>where</a:t>
            </a:r>
            <a:endParaRPr lang="en-US" dirty="0"/>
          </a:p>
        </p:txBody>
      </p:sp>
      <p:cxnSp>
        <p:nvCxnSpPr>
          <p:cNvPr id="24" name="Straight Connector 23"/>
          <p:cNvCxnSpPr/>
          <p:nvPr/>
        </p:nvCxnSpPr>
        <p:spPr>
          <a:xfrm flipH="1">
            <a:off x="6087291" y="3178660"/>
            <a:ext cx="7483" cy="2516745"/>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2915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FFTLasso</a:t>
            </a:r>
            <a:endParaRPr lang="en-US" dirty="0"/>
          </a:p>
        </p:txBody>
      </p:sp>
      <p:sp>
        <p:nvSpPr>
          <p:cNvPr id="4" name="Rectangle 3"/>
          <p:cNvSpPr/>
          <p:nvPr/>
        </p:nvSpPr>
        <p:spPr>
          <a:xfrm>
            <a:off x="2095499" y="1214438"/>
            <a:ext cx="7972425" cy="1509712"/>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38851" y="1855179"/>
            <a:ext cx="7564867" cy="794300"/>
          </a:xfrm>
          <a:prstGeom prst="rect">
            <a:avLst/>
          </a:prstGeom>
        </p:spPr>
      </p:pic>
      <p:sp>
        <p:nvSpPr>
          <p:cNvPr id="6" name="TextBox 5"/>
          <p:cNvSpPr txBox="1"/>
          <p:nvPr/>
        </p:nvSpPr>
        <p:spPr>
          <a:xfrm>
            <a:off x="5433136" y="1269355"/>
            <a:ext cx="1297150" cy="461665"/>
          </a:xfrm>
          <a:prstGeom prst="rect">
            <a:avLst/>
          </a:prstGeom>
          <a:noFill/>
        </p:spPr>
        <p:txBody>
          <a:bodyPr wrap="none" rtlCol="0">
            <a:spAutoFit/>
          </a:bodyPr>
          <a:lstStyle/>
          <a:p>
            <a:r>
              <a:rPr lang="en-US" sz="2400" dirty="0" err="1" smtClean="0">
                <a:solidFill>
                  <a:srgbClr val="FF0000"/>
                </a:solidFill>
              </a:rPr>
              <a:t>FFTLasso</a:t>
            </a:r>
            <a:endParaRPr lang="en-US" sz="2400" dirty="0">
              <a:solidFill>
                <a:srgbClr val="FF0000"/>
              </a:solidFill>
            </a:endParaRPr>
          </a:p>
        </p:txBody>
      </p:sp>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8641" y="3300708"/>
            <a:ext cx="10273284" cy="515112"/>
          </a:xfrm>
          <a:prstGeom prst="rect">
            <a:avLst/>
          </a:prstGeom>
        </p:spPr>
      </p:pic>
      <p:sp>
        <p:nvSpPr>
          <p:cNvPr id="13" name="TextBox 12"/>
          <p:cNvSpPr txBox="1"/>
          <p:nvPr/>
        </p:nvSpPr>
        <p:spPr>
          <a:xfrm>
            <a:off x="600075" y="4295775"/>
            <a:ext cx="1148263" cy="369332"/>
          </a:xfrm>
          <a:prstGeom prst="rect">
            <a:avLst/>
          </a:prstGeom>
          <a:noFill/>
        </p:spPr>
        <p:txBody>
          <a:bodyPr wrap="none" rtlCol="0">
            <a:spAutoFit/>
          </a:bodyPr>
          <a:lstStyle/>
          <a:p>
            <a:r>
              <a:rPr lang="en-US" dirty="0" smtClean="0"/>
              <a:t>Update    :</a:t>
            </a:r>
            <a:endParaRPr lang="en-US" dirty="0"/>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16050" y="4360845"/>
            <a:ext cx="109728" cy="227076"/>
          </a:xfrm>
          <a:prstGeom prst="rect">
            <a:avLst/>
          </a:prstGeom>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25650" y="4360845"/>
            <a:ext cx="2618232" cy="252984"/>
          </a:xfrm>
          <a:prstGeom prst="rect">
            <a:avLst/>
          </a:prstGeom>
        </p:spPr>
      </p:pic>
      <p:pic>
        <p:nvPicPr>
          <p:cNvPr id="10" name="Picture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940050" y="5044816"/>
            <a:ext cx="2593848" cy="298704"/>
          </a:xfrm>
          <a:prstGeom prst="rect">
            <a:avLst/>
          </a:prstGeom>
        </p:spPr>
      </p:pic>
      <p:sp>
        <p:nvSpPr>
          <p:cNvPr id="15" name="TextBox 14"/>
          <p:cNvSpPr txBox="1"/>
          <p:nvPr/>
        </p:nvSpPr>
        <p:spPr>
          <a:xfrm>
            <a:off x="2025650" y="5018379"/>
            <a:ext cx="779572" cy="369332"/>
          </a:xfrm>
          <a:prstGeom prst="rect">
            <a:avLst/>
          </a:prstGeom>
          <a:noFill/>
        </p:spPr>
        <p:txBody>
          <a:bodyPr wrap="none" rtlCol="0">
            <a:spAutoFit/>
          </a:bodyPr>
          <a:lstStyle/>
          <a:p>
            <a:r>
              <a:rPr lang="en-US" dirty="0" smtClean="0"/>
              <a:t>where</a:t>
            </a:r>
            <a:endParaRPr lang="en-US" dirty="0"/>
          </a:p>
        </p:txBody>
      </p:sp>
    </p:spTree>
    <p:extLst>
      <p:ext uri="{BB962C8B-B14F-4D97-AF65-F5344CB8AC3E}">
        <p14:creationId xmlns:p14="http://schemas.microsoft.com/office/powerpoint/2010/main" val="8531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p:cNvSpPr/>
          <p:nvPr/>
        </p:nvSpPr>
        <p:spPr>
          <a:xfrm>
            <a:off x="2495550" y="5056270"/>
            <a:ext cx="3971926" cy="849230"/>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FFTLasso</a:t>
            </a:r>
            <a:endParaRPr lang="en-US" dirty="0"/>
          </a:p>
        </p:txBody>
      </p:sp>
      <p:sp>
        <p:nvSpPr>
          <p:cNvPr id="4" name="Rectangle 3"/>
          <p:cNvSpPr/>
          <p:nvPr/>
        </p:nvSpPr>
        <p:spPr>
          <a:xfrm>
            <a:off x="2095499" y="1214438"/>
            <a:ext cx="7972425" cy="1509712"/>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338851" y="1855179"/>
            <a:ext cx="7564867" cy="794300"/>
          </a:xfrm>
          <a:prstGeom prst="rect">
            <a:avLst/>
          </a:prstGeom>
        </p:spPr>
      </p:pic>
      <p:sp>
        <p:nvSpPr>
          <p:cNvPr id="6" name="TextBox 5"/>
          <p:cNvSpPr txBox="1"/>
          <p:nvPr/>
        </p:nvSpPr>
        <p:spPr>
          <a:xfrm>
            <a:off x="5433136" y="1269355"/>
            <a:ext cx="1297150" cy="461665"/>
          </a:xfrm>
          <a:prstGeom prst="rect">
            <a:avLst/>
          </a:prstGeom>
          <a:noFill/>
        </p:spPr>
        <p:txBody>
          <a:bodyPr wrap="none" rtlCol="0">
            <a:spAutoFit/>
          </a:bodyPr>
          <a:lstStyle/>
          <a:p>
            <a:r>
              <a:rPr lang="en-US" sz="2400" dirty="0" err="1" smtClean="0">
                <a:solidFill>
                  <a:srgbClr val="FF0000"/>
                </a:solidFill>
              </a:rPr>
              <a:t>FFTLasso</a:t>
            </a:r>
            <a:endParaRPr lang="en-US" sz="2400" dirty="0">
              <a:solidFill>
                <a:srgbClr val="FF0000"/>
              </a:solidFill>
            </a:endParaRPr>
          </a:p>
        </p:txBody>
      </p:sp>
      <p:pic>
        <p:nvPicPr>
          <p:cNvPr id="11" name="Picture 1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78641" y="3491208"/>
            <a:ext cx="10273284" cy="515112"/>
          </a:xfrm>
          <a:prstGeom prst="rect">
            <a:avLst/>
          </a:prstGeom>
        </p:spPr>
      </p:pic>
      <p:sp>
        <p:nvSpPr>
          <p:cNvPr id="13" name="TextBox 12"/>
          <p:cNvSpPr txBox="1"/>
          <p:nvPr/>
        </p:nvSpPr>
        <p:spPr>
          <a:xfrm>
            <a:off x="600075" y="4295775"/>
            <a:ext cx="1148263" cy="369332"/>
          </a:xfrm>
          <a:prstGeom prst="rect">
            <a:avLst/>
          </a:prstGeom>
          <a:noFill/>
        </p:spPr>
        <p:txBody>
          <a:bodyPr wrap="none" rtlCol="0">
            <a:spAutoFit/>
          </a:bodyPr>
          <a:lstStyle/>
          <a:p>
            <a:r>
              <a:rPr lang="en-US" dirty="0" smtClean="0"/>
              <a:t>Update    :</a:t>
            </a:r>
            <a:endParaRPr lang="en-US" dirty="0"/>
          </a:p>
        </p:txBody>
      </p:sp>
      <p:pic>
        <p:nvPicPr>
          <p:cNvPr id="20" name="Picture 1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416050" y="4379895"/>
            <a:ext cx="112776" cy="175260"/>
          </a:xfrm>
          <a:prstGeom prst="rect">
            <a:avLst/>
          </a:prstGeom>
        </p:spPr>
      </p:pic>
      <p:pic>
        <p:nvPicPr>
          <p:cNvPr id="7" name="Picture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635250" y="4346048"/>
            <a:ext cx="3148584" cy="298704"/>
          </a:xfrm>
          <a:prstGeom prst="rect">
            <a:avLst/>
          </a:prstGeom>
        </p:spPr>
      </p:pic>
      <p:pic>
        <p:nvPicPr>
          <p:cNvPr id="14" name="Picture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635250" y="5132946"/>
            <a:ext cx="3681984" cy="678180"/>
          </a:xfrm>
          <a:prstGeom prst="rect">
            <a:avLst/>
          </a:prstGeom>
        </p:spPr>
      </p:pic>
      <p:sp>
        <p:nvSpPr>
          <p:cNvPr id="16" name="TextBox 15"/>
          <p:cNvSpPr txBox="1"/>
          <p:nvPr/>
        </p:nvSpPr>
        <p:spPr>
          <a:xfrm>
            <a:off x="6626225" y="5287370"/>
            <a:ext cx="779572" cy="369332"/>
          </a:xfrm>
          <a:prstGeom prst="rect">
            <a:avLst/>
          </a:prstGeom>
          <a:noFill/>
        </p:spPr>
        <p:txBody>
          <a:bodyPr wrap="none" rtlCol="0">
            <a:spAutoFit/>
          </a:bodyPr>
          <a:lstStyle/>
          <a:p>
            <a:r>
              <a:rPr lang="en-US" dirty="0" smtClean="0"/>
              <a:t>where</a:t>
            </a:r>
            <a:endParaRPr lang="en-US" dirty="0"/>
          </a:p>
        </p:txBody>
      </p:sp>
      <p:pic>
        <p:nvPicPr>
          <p:cNvPr id="18" name="Picture 17"/>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7464425" y="5274678"/>
            <a:ext cx="1065276" cy="394716"/>
          </a:xfrm>
          <a:prstGeom prst="rect">
            <a:avLst/>
          </a:prstGeom>
        </p:spPr>
      </p:pic>
      <p:sp>
        <p:nvSpPr>
          <p:cNvPr id="19" name="TextBox 18"/>
          <p:cNvSpPr txBox="1"/>
          <p:nvPr/>
        </p:nvSpPr>
        <p:spPr>
          <a:xfrm>
            <a:off x="8778829" y="5077569"/>
            <a:ext cx="2877198" cy="923330"/>
          </a:xfrm>
          <a:prstGeom prst="rect">
            <a:avLst/>
          </a:prstGeom>
          <a:noFill/>
        </p:spPr>
        <p:txBody>
          <a:bodyPr wrap="none" rtlCol="0">
            <a:spAutoFit/>
          </a:bodyPr>
          <a:lstStyle/>
          <a:p>
            <a:r>
              <a:rPr lang="en-US" dirty="0" smtClean="0"/>
              <a:t>Q is the problem’s condition </a:t>
            </a:r>
          </a:p>
          <a:p>
            <a:r>
              <a:rPr lang="en-US" dirty="0" smtClean="0"/>
              <a:t>number which is as a hyper </a:t>
            </a:r>
          </a:p>
          <a:p>
            <a:r>
              <a:rPr lang="en-US" dirty="0" smtClean="0"/>
              <a:t>parameter.</a:t>
            </a:r>
            <a:endParaRPr lang="en-US" dirty="0"/>
          </a:p>
        </p:txBody>
      </p:sp>
      <p:sp>
        <p:nvSpPr>
          <p:cNvPr id="22" name="TextBox 21"/>
          <p:cNvSpPr txBox="1"/>
          <p:nvPr/>
        </p:nvSpPr>
        <p:spPr>
          <a:xfrm>
            <a:off x="581632" y="5231815"/>
            <a:ext cx="1910138" cy="646331"/>
          </a:xfrm>
          <a:prstGeom prst="rect">
            <a:avLst/>
          </a:prstGeom>
          <a:noFill/>
        </p:spPr>
        <p:txBody>
          <a:bodyPr wrap="none" rtlCol="0">
            <a:spAutoFit/>
          </a:bodyPr>
          <a:lstStyle/>
          <a:p>
            <a:r>
              <a:rPr lang="en-US" dirty="0" err="1" smtClean="0"/>
              <a:t>Nesterov’s</a:t>
            </a:r>
            <a:r>
              <a:rPr lang="en-US" dirty="0" smtClean="0"/>
              <a:t> Update</a:t>
            </a:r>
          </a:p>
          <a:p>
            <a:r>
              <a:rPr lang="en-US" dirty="0" smtClean="0"/>
              <a:t>step:</a:t>
            </a:r>
            <a:endParaRPr lang="en-US" dirty="0"/>
          </a:p>
        </p:txBody>
      </p:sp>
    </p:spTree>
    <p:extLst>
      <p:ext uri="{BB962C8B-B14F-4D97-AF65-F5344CB8AC3E}">
        <p14:creationId xmlns:p14="http://schemas.microsoft.com/office/powerpoint/2010/main" val="3211885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LASSO</a:t>
            </a:r>
            <a:endParaRPr lang="en-US" dirty="0"/>
          </a:p>
        </p:txBody>
      </p:sp>
      <p:sp>
        <p:nvSpPr>
          <p:cNvPr id="8" name="Rectangle 7"/>
          <p:cNvSpPr/>
          <p:nvPr/>
        </p:nvSpPr>
        <p:spPr>
          <a:xfrm>
            <a:off x="7189719" y="1427818"/>
            <a:ext cx="3561408" cy="1572768"/>
          </a:xfrm>
          <a:prstGeom prst="rect">
            <a:avLst/>
          </a:prstGeom>
          <a:solidFill>
            <a:srgbClr val="5B9BD5">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Pros</a:t>
            </a:r>
            <a:r>
              <a:rPr lang="en-US" b="1" dirty="0">
                <a:solidFill>
                  <a:srgbClr val="C00000"/>
                </a:solidFill>
              </a:rPr>
              <a:t>: </a:t>
            </a:r>
            <a:r>
              <a:rPr lang="en-US" b="1" dirty="0">
                <a:solidFill>
                  <a:schemeClr val="accent5">
                    <a:lumMod val="50000"/>
                  </a:schemeClr>
                </a:solidFill>
              </a:rPr>
              <a:t>Inexpensive iteration cost </a:t>
            </a:r>
          </a:p>
          <a:p>
            <a:r>
              <a:rPr lang="en-US" sz="2000" b="1" dirty="0">
                <a:solidFill>
                  <a:srgbClr val="C00000"/>
                </a:solidFill>
              </a:rPr>
              <a:t>Cons</a:t>
            </a:r>
            <a:r>
              <a:rPr lang="en-US" b="1" dirty="0">
                <a:solidFill>
                  <a:srgbClr val="C00000"/>
                </a:solidFill>
              </a:rPr>
              <a:t>: </a:t>
            </a:r>
            <a:r>
              <a:rPr lang="en-US" b="1" dirty="0">
                <a:solidFill>
                  <a:schemeClr val="accent5">
                    <a:lumMod val="50000"/>
                  </a:schemeClr>
                </a:solidFill>
              </a:rPr>
              <a:t>Lower convergence </a:t>
            </a:r>
            <a:r>
              <a:rPr lang="en-US" b="1" dirty="0" smtClean="0">
                <a:solidFill>
                  <a:schemeClr val="accent5">
                    <a:lumMod val="50000"/>
                  </a:schemeClr>
                </a:solidFill>
              </a:rPr>
              <a:t>rate</a:t>
            </a:r>
          </a:p>
          <a:p>
            <a:pPr algn="ctr"/>
            <a:r>
              <a:rPr lang="en-US" sz="2000" b="1" dirty="0">
                <a:solidFill>
                  <a:srgbClr val="C00000"/>
                </a:solidFill>
              </a:rPr>
              <a:t>Examples</a:t>
            </a:r>
            <a:endParaRPr lang="en-US" b="1" dirty="0">
              <a:solidFill>
                <a:srgbClr val="C00000"/>
              </a:solidFill>
            </a:endParaRPr>
          </a:p>
          <a:p>
            <a:r>
              <a:rPr lang="en-US" b="1" dirty="0">
                <a:solidFill>
                  <a:schemeClr val="accent5">
                    <a:lumMod val="50000"/>
                  </a:schemeClr>
                </a:solidFill>
              </a:rPr>
              <a:t>(1) Proximal point </a:t>
            </a:r>
            <a:r>
              <a:rPr lang="en-US" b="1" dirty="0" smtClean="0">
                <a:solidFill>
                  <a:schemeClr val="accent5">
                    <a:lumMod val="50000"/>
                  </a:schemeClr>
                </a:solidFill>
              </a:rPr>
              <a:t>methods</a:t>
            </a:r>
            <a:endParaRPr lang="en-US" b="1" dirty="0">
              <a:solidFill>
                <a:schemeClr val="accent5">
                  <a:lumMod val="50000"/>
                </a:schemeClr>
              </a:solidFill>
            </a:endParaRPr>
          </a:p>
          <a:p>
            <a:r>
              <a:rPr lang="en-US" b="1" dirty="0" smtClean="0">
                <a:solidFill>
                  <a:schemeClr val="accent5">
                    <a:lumMod val="50000"/>
                  </a:schemeClr>
                </a:solidFill>
              </a:rPr>
              <a:t>(2) ADMMs</a:t>
            </a:r>
            <a:endParaRPr lang="en-US" b="1" dirty="0">
              <a:solidFill>
                <a:schemeClr val="accent5">
                  <a:lumMod val="50000"/>
                </a:schemeClr>
              </a:solidFill>
            </a:endParaRPr>
          </a:p>
        </p:txBody>
      </p:sp>
      <p:sp>
        <p:nvSpPr>
          <p:cNvPr id="9" name="Rectangle 8"/>
          <p:cNvSpPr/>
          <p:nvPr/>
        </p:nvSpPr>
        <p:spPr>
          <a:xfrm>
            <a:off x="7189719" y="3841963"/>
            <a:ext cx="3561408" cy="1575164"/>
          </a:xfrm>
          <a:prstGeom prst="rect">
            <a:avLst/>
          </a:prstGeom>
          <a:solidFill>
            <a:srgbClr val="5B9BD5">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Pros:  </a:t>
            </a:r>
            <a:r>
              <a:rPr lang="en-US" b="1" dirty="0">
                <a:solidFill>
                  <a:schemeClr val="accent5">
                    <a:lumMod val="50000"/>
                  </a:schemeClr>
                </a:solidFill>
              </a:rPr>
              <a:t>Quadratic </a:t>
            </a:r>
            <a:r>
              <a:rPr lang="en-US" b="1" dirty="0" smtClean="0">
                <a:solidFill>
                  <a:schemeClr val="accent5">
                    <a:lumMod val="50000"/>
                  </a:schemeClr>
                </a:solidFill>
              </a:rPr>
              <a:t>convergence rates </a:t>
            </a:r>
            <a:endParaRPr lang="en-US" b="1" dirty="0">
              <a:solidFill>
                <a:schemeClr val="accent5">
                  <a:lumMod val="50000"/>
                </a:schemeClr>
              </a:solidFill>
            </a:endParaRPr>
          </a:p>
          <a:p>
            <a:r>
              <a:rPr lang="en-US" sz="2000" b="1" dirty="0">
                <a:solidFill>
                  <a:srgbClr val="C00000"/>
                </a:solidFill>
              </a:rPr>
              <a:t>Cons: </a:t>
            </a:r>
            <a:r>
              <a:rPr lang="en-US" b="1" dirty="0">
                <a:solidFill>
                  <a:schemeClr val="accent5">
                    <a:lumMod val="50000"/>
                  </a:schemeClr>
                </a:solidFill>
              </a:rPr>
              <a:t>Expensive Iteration </a:t>
            </a:r>
            <a:r>
              <a:rPr lang="en-US" b="1" dirty="0" smtClean="0">
                <a:solidFill>
                  <a:schemeClr val="accent5">
                    <a:lumMod val="50000"/>
                  </a:schemeClr>
                </a:solidFill>
              </a:rPr>
              <a:t>cost</a:t>
            </a:r>
            <a:endParaRPr lang="en-US" b="1" dirty="0">
              <a:solidFill>
                <a:srgbClr val="C00000"/>
              </a:solidFill>
            </a:endParaRPr>
          </a:p>
          <a:p>
            <a:pPr algn="ctr"/>
            <a:r>
              <a:rPr lang="en-US" sz="2000" b="1" dirty="0" smtClean="0">
                <a:solidFill>
                  <a:srgbClr val="C00000"/>
                </a:solidFill>
              </a:rPr>
              <a:t>Examples</a:t>
            </a:r>
          </a:p>
          <a:p>
            <a:pPr algn="ctr"/>
            <a:r>
              <a:rPr lang="en-US" b="1" dirty="0" smtClean="0">
                <a:solidFill>
                  <a:schemeClr val="accent5">
                    <a:lumMod val="50000"/>
                  </a:schemeClr>
                </a:solidFill>
              </a:rPr>
              <a:t>Primal </a:t>
            </a:r>
            <a:r>
              <a:rPr lang="en-US" b="1" dirty="0">
                <a:solidFill>
                  <a:schemeClr val="accent5">
                    <a:lumMod val="50000"/>
                  </a:schemeClr>
                </a:solidFill>
              </a:rPr>
              <a:t>dual interior point </a:t>
            </a:r>
            <a:r>
              <a:rPr lang="en-US" b="1" dirty="0" smtClean="0">
                <a:solidFill>
                  <a:schemeClr val="accent5">
                    <a:lumMod val="50000"/>
                  </a:schemeClr>
                </a:solidFill>
              </a:rPr>
              <a:t>methods</a:t>
            </a:r>
            <a:endParaRPr lang="en-US" b="1" dirty="0">
              <a:solidFill>
                <a:schemeClr val="accent5">
                  <a:lumMod val="50000"/>
                </a:schemeClr>
              </a:solidFill>
            </a:endParaRPr>
          </a:p>
        </p:txBody>
      </p:sp>
      <p:graphicFrame>
        <p:nvGraphicFramePr>
          <p:cNvPr id="14" name="Content Placeholder 3"/>
          <p:cNvGraphicFramePr>
            <a:graphicFrameLocks/>
          </p:cNvGraphicFramePr>
          <p:nvPr>
            <p:extLst>
              <p:ext uri="{D42A27DB-BD31-4B8C-83A1-F6EECF244321}">
                <p14:modId xmlns:p14="http://schemas.microsoft.com/office/powerpoint/2010/main" val="3804404791"/>
              </p:ext>
            </p:extLst>
          </p:nvPr>
        </p:nvGraphicFramePr>
        <p:xfrm>
          <a:off x="912533" y="1786225"/>
          <a:ext cx="5548289" cy="3343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ight Arrow 14"/>
          <p:cNvSpPr/>
          <p:nvPr/>
        </p:nvSpPr>
        <p:spPr>
          <a:xfrm>
            <a:off x="6573873" y="1891938"/>
            <a:ext cx="389744" cy="644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478932" y="4485350"/>
            <a:ext cx="389744" cy="644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60568" y="1184759"/>
            <a:ext cx="2819051" cy="1569660"/>
          </a:xfrm>
          <a:prstGeom prst="rect">
            <a:avLst/>
          </a:prstGeom>
          <a:noFill/>
        </p:spPr>
        <p:txBody>
          <a:bodyPr wrap="square" rtlCol="0">
            <a:spAutoFit/>
          </a:bodyPr>
          <a:lstStyle/>
          <a:p>
            <a:pPr algn="ctr"/>
            <a:r>
              <a:rPr lang="en-US" sz="2400" b="1" dirty="0" smtClean="0"/>
              <a:t>The Focus of this work is on Deterministic First Order Methods </a:t>
            </a:r>
            <a:endParaRPr lang="en-US" sz="2400" b="1" dirty="0"/>
          </a:p>
        </p:txBody>
      </p:sp>
    </p:spTree>
    <p:extLst>
      <p:ext uri="{BB962C8B-B14F-4D97-AF65-F5344CB8AC3E}">
        <p14:creationId xmlns:p14="http://schemas.microsoft.com/office/powerpoint/2010/main" val="23595192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blipFill dpi="0" rotWithShape="1">
          <a:blip r:embed="rId5">
            <a:alphaModFix amt="25000"/>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286000" y="1175718"/>
            <a:ext cx="7621524" cy="4893372"/>
          </a:xfrm>
          <a:prstGeom prst="rect">
            <a:avLst/>
          </a:prstGeom>
        </p:spPr>
      </p:pic>
      <p:sp>
        <p:nvSpPr>
          <p:cNvPr id="10" name="Title 1"/>
          <p:cNvSpPr>
            <a:spLocks noGrp="1"/>
          </p:cNvSpPr>
          <p:nvPr>
            <p:ph type="title"/>
          </p:nvPr>
        </p:nvSpPr>
        <p:spPr>
          <a:xfrm>
            <a:off x="609600" y="47192"/>
            <a:ext cx="10972800" cy="976297"/>
          </a:xfrm>
        </p:spPr>
        <p:txBody>
          <a:bodyPr/>
          <a:lstStyle/>
          <a:p>
            <a:r>
              <a:rPr lang="en-US" dirty="0" err="1" smtClean="0"/>
              <a:t>FFTLasso</a:t>
            </a:r>
            <a:endParaRPr lang="en-US" dirty="0"/>
          </a:p>
        </p:txBody>
      </p:sp>
    </p:spTree>
    <p:extLst>
      <p:ext uri="{BB962C8B-B14F-4D97-AF65-F5344CB8AC3E}">
        <p14:creationId xmlns:p14="http://schemas.microsoft.com/office/powerpoint/2010/main" val="185706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Analysis</a:t>
            </a:r>
            <a:endParaRPr lang="en-US" dirty="0"/>
          </a:p>
        </p:txBody>
      </p:sp>
      <p:pic>
        <p:nvPicPr>
          <p:cNvPr id="6" name="Picture 5"/>
          <p:cNvPicPr>
            <a:picLocks noChangeAspect="1"/>
          </p:cNvPicPr>
          <p:nvPr/>
        </p:nvPicPr>
        <p:blipFill>
          <a:blip r:embed="rId6"/>
          <a:stretch>
            <a:fillRect/>
          </a:stretch>
        </p:blipFill>
        <p:spPr>
          <a:xfrm>
            <a:off x="5800725" y="1449121"/>
            <a:ext cx="6110287" cy="3303854"/>
          </a:xfrm>
          <a:prstGeom prst="rect">
            <a:avLst/>
          </a:prstGeom>
        </p:spPr>
      </p:pic>
      <p:sp>
        <p:nvSpPr>
          <p:cNvPr id="10" name="TextBox 9"/>
          <p:cNvSpPr txBox="1"/>
          <p:nvPr/>
        </p:nvSpPr>
        <p:spPr>
          <a:xfrm>
            <a:off x="838200" y="1690688"/>
            <a:ext cx="7448550" cy="4247317"/>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FFTLassoss</a:t>
            </a:r>
            <a:r>
              <a:rPr lang="en-US" dirty="0" smtClean="0"/>
              <a:t>’ complexity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DL-ADMM complexity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Dictionaries with                                 are best </a:t>
            </a:r>
          </a:p>
          <a:p>
            <a:r>
              <a:rPr lang="en-US" dirty="0" smtClean="0"/>
              <a:t>suited for </a:t>
            </a:r>
            <a:r>
              <a:rPr lang="en-US" dirty="0" err="1" smtClean="0"/>
              <a:t>FFTLasso</a:t>
            </a:r>
            <a:r>
              <a:rPr lang="en-US" dirty="0" smtClean="0"/>
              <a:t>, where square matrices </a:t>
            </a:r>
          </a:p>
          <a:p>
            <a:r>
              <a:rPr lang="en-US" dirty="0" smtClean="0"/>
              <a:t>naturally satisfy the inequality.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3" name="Picture 1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6525" y="2176368"/>
            <a:ext cx="2464308" cy="252984"/>
          </a:xfrm>
          <a:prstGeom prst="rect">
            <a:avLst/>
          </a:prstGeom>
        </p:spPr>
      </p:pic>
      <p:pic>
        <p:nvPicPr>
          <p:cNvPr id="14" name="Picture 1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06525" y="3016251"/>
            <a:ext cx="1792224" cy="272796"/>
          </a:xfrm>
          <a:prstGeom prst="rect">
            <a:avLst/>
          </a:prstGeom>
        </p:spPr>
      </p:pic>
      <p:pic>
        <p:nvPicPr>
          <p:cNvPr id="15" name="Picture 14"/>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921000" y="3644551"/>
            <a:ext cx="1501140" cy="262128"/>
          </a:xfrm>
          <a:prstGeom prst="rect">
            <a:avLst/>
          </a:prstGeom>
        </p:spPr>
      </p:pic>
    </p:spTree>
    <p:extLst>
      <p:ext uri="{BB962C8B-B14F-4D97-AF65-F5344CB8AC3E}">
        <p14:creationId xmlns:p14="http://schemas.microsoft.com/office/powerpoint/2010/main" val="317755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82433" y="3965321"/>
            <a:ext cx="4009564" cy="418309"/>
          </a:xfrm>
          <a:prstGeom prst="rect">
            <a:avLst/>
          </a:prstGeom>
          <a:solidFill>
            <a:srgbClr val="FF0000">
              <a:alpha val="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966171" y="3353771"/>
            <a:ext cx="4158091" cy="2197438"/>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30083" y="3958504"/>
            <a:ext cx="4009564" cy="418309"/>
          </a:xfrm>
          <a:prstGeom prst="rect">
            <a:avLst/>
          </a:prstGeom>
          <a:solidFill>
            <a:srgbClr val="FF0000">
              <a:alpha val="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ADMM</a:t>
            </a:r>
            <a:endParaRPr lang="en-US" dirty="0"/>
          </a:p>
        </p:txBody>
      </p:sp>
      <p:pic>
        <p:nvPicPr>
          <p:cNvPr id="20" name="Picture 19"/>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511689" y="1312351"/>
            <a:ext cx="4692408" cy="666490"/>
          </a:xfrm>
          <a:prstGeom prst="rect">
            <a:avLst/>
          </a:prstGeom>
        </p:spPr>
      </p:pic>
      <p:pic>
        <p:nvPicPr>
          <p:cNvPr id="17" name="Picture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57222" y="4053766"/>
            <a:ext cx="3812868" cy="224883"/>
          </a:xfrm>
          <a:prstGeom prst="rect">
            <a:avLst/>
          </a:prstGeom>
          <a:noFill/>
          <a:ln>
            <a:noFill/>
          </a:ln>
        </p:spPr>
      </p:pic>
      <p:pic>
        <p:nvPicPr>
          <p:cNvPr id="18" name="Picture 1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118426" y="4034683"/>
            <a:ext cx="3863561" cy="265953"/>
          </a:xfrm>
          <a:prstGeom prst="rect">
            <a:avLst/>
          </a:prstGeom>
          <a:noFill/>
          <a:ln>
            <a:noFill/>
          </a:ln>
        </p:spPr>
      </p:pic>
      <p:sp>
        <p:nvSpPr>
          <p:cNvPr id="22" name="TextBox 21"/>
          <p:cNvSpPr txBox="1"/>
          <p:nvPr/>
        </p:nvSpPr>
        <p:spPr>
          <a:xfrm>
            <a:off x="5095623" y="2267703"/>
            <a:ext cx="1377300" cy="584775"/>
          </a:xfrm>
          <a:prstGeom prst="rect">
            <a:avLst/>
          </a:prstGeom>
          <a:noFill/>
        </p:spPr>
        <p:txBody>
          <a:bodyPr wrap="none" rtlCol="0">
            <a:spAutoFit/>
          </a:bodyPr>
          <a:lstStyle/>
          <a:p>
            <a:r>
              <a:rPr lang="en-US" sz="3200" dirty="0" smtClean="0"/>
              <a:t>ADMM</a:t>
            </a:r>
            <a:endParaRPr lang="en-US" sz="2400" dirty="0"/>
          </a:p>
        </p:txBody>
      </p:sp>
      <p:sp>
        <p:nvSpPr>
          <p:cNvPr id="23" name="Left Brace 22"/>
          <p:cNvSpPr/>
          <p:nvPr/>
        </p:nvSpPr>
        <p:spPr>
          <a:xfrm rot="5400000">
            <a:off x="5604002" y="-194348"/>
            <a:ext cx="368892" cy="6513537"/>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940057" y="3256235"/>
            <a:ext cx="4310816" cy="523220"/>
          </a:xfrm>
          <a:prstGeom prst="rect">
            <a:avLst/>
          </a:prstGeom>
          <a:noFill/>
        </p:spPr>
        <p:txBody>
          <a:bodyPr wrap="square" rtlCol="0">
            <a:spAutoFit/>
          </a:bodyPr>
          <a:lstStyle/>
          <a:p>
            <a:r>
              <a:rPr lang="en-US" sz="2800" dirty="0" smtClean="0"/>
              <a:t>Primal Lasso (PL-ADMM)</a:t>
            </a:r>
            <a:endParaRPr lang="en-US" sz="2800" dirty="0"/>
          </a:p>
        </p:txBody>
      </p:sp>
      <p:sp>
        <p:nvSpPr>
          <p:cNvPr id="25" name="TextBox 24"/>
          <p:cNvSpPr txBox="1"/>
          <p:nvPr/>
        </p:nvSpPr>
        <p:spPr>
          <a:xfrm>
            <a:off x="7349326" y="3353771"/>
            <a:ext cx="3550972" cy="523220"/>
          </a:xfrm>
          <a:prstGeom prst="rect">
            <a:avLst/>
          </a:prstGeom>
          <a:noFill/>
        </p:spPr>
        <p:txBody>
          <a:bodyPr wrap="none" rtlCol="0">
            <a:spAutoFit/>
          </a:bodyPr>
          <a:lstStyle/>
          <a:p>
            <a:r>
              <a:rPr lang="en-US" sz="2800" dirty="0" smtClean="0"/>
              <a:t>Dual Lasso (DL-ADMM)</a:t>
            </a:r>
            <a:endParaRPr lang="en-US" sz="2800" dirty="0"/>
          </a:p>
        </p:txBody>
      </p:sp>
      <p:sp>
        <p:nvSpPr>
          <p:cNvPr id="26" name="TextBox 25"/>
          <p:cNvSpPr txBox="1"/>
          <p:nvPr/>
        </p:nvSpPr>
        <p:spPr>
          <a:xfrm>
            <a:off x="903587" y="4486719"/>
            <a:ext cx="3492431" cy="830997"/>
          </a:xfrm>
          <a:prstGeom prst="rect">
            <a:avLst/>
          </a:prstGeom>
          <a:noFill/>
        </p:spPr>
        <p:txBody>
          <a:bodyPr wrap="none" rtlCol="0">
            <a:spAutoFit/>
          </a:bodyPr>
          <a:lstStyle/>
          <a:p>
            <a:pPr algn="ctr"/>
            <a:r>
              <a:rPr lang="en-US" sz="2400" dirty="0" smtClean="0"/>
              <a:t>Solving a PD linear system </a:t>
            </a:r>
          </a:p>
          <a:p>
            <a:pPr algn="ctr"/>
            <a:r>
              <a:rPr lang="en-US" sz="2400" dirty="0" smtClean="0"/>
              <a:t>of size</a:t>
            </a:r>
            <a:endParaRPr lang="en-US" sz="2400" dirty="0"/>
          </a:p>
        </p:txBody>
      </p:sp>
      <p:sp>
        <p:nvSpPr>
          <p:cNvPr id="27" name="TextBox 26"/>
          <p:cNvSpPr txBox="1"/>
          <p:nvPr/>
        </p:nvSpPr>
        <p:spPr>
          <a:xfrm>
            <a:off x="7299000" y="4437978"/>
            <a:ext cx="3492431" cy="830997"/>
          </a:xfrm>
          <a:prstGeom prst="rect">
            <a:avLst/>
          </a:prstGeom>
          <a:noFill/>
        </p:spPr>
        <p:txBody>
          <a:bodyPr wrap="none" rtlCol="0">
            <a:spAutoFit/>
          </a:bodyPr>
          <a:lstStyle/>
          <a:p>
            <a:pPr algn="ctr"/>
            <a:r>
              <a:rPr lang="en-US" sz="2400" dirty="0" smtClean="0"/>
              <a:t>Solving a PD linear system </a:t>
            </a:r>
          </a:p>
          <a:p>
            <a:pPr algn="ctr"/>
            <a:r>
              <a:rPr lang="en-US" sz="2400" dirty="0" smtClean="0"/>
              <a:t>of size</a:t>
            </a:r>
            <a:endParaRPr lang="en-US" sz="2400" dirty="0"/>
          </a:p>
        </p:txBody>
      </p:sp>
      <p:pic>
        <p:nvPicPr>
          <p:cNvPr id="30" name="Picture 2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986301" y="5635412"/>
            <a:ext cx="1784747" cy="300589"/>
          </a:xfrm>
          <a:prstGeom prst="rect">
            <a:avLst/>
          </a:prstGeom>
        </p:spPr>
      </p:pic>
      <p:pic>
        <p:nvPicPr>
          <p:cNvPr id="6" name="Picture 5"/>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143985" y="5319578"/>
            <a:ext cx="1086460" cy="231631"/>
          </a:xfrm>
          <a:prstGeom prst="rect">
            <a:avLst/>
          </a:prstGeom>
        </p:spPr>
      </p:pic>
      <p:pic>
        <p:nvPicPr>
          <p:cNvPr id="7" name="Picture 6"/>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454736" y="5241581"/>
            <a:ext cx="1340151" cy="231631"/>
          </a:xfrm>
          <a:prstGeom prst="rect">
            <a:avLst/>
          </a:prstGeom>
        </p:spPr>
      </p:pic>
    </p:spTree>
    <p:extLst>
      <p:ext uri="{BB962C8B-B14F-4D97-AF65-F5344CB8AC3E}">
        <p14:creationId xmlns:p14="http://schemas.microsoft.com/office/powerpoint/2010/main" val="2780748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48146" y="2096744"/>
            <a:ext cx="5140035" cy="2987875"/>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48145" y="2096745"/>
            <a:ext cx="5049981" cy="2807766"/>
          </a:xfrm>
        </p:spPr>
        <p:txBody>
          <a:bodyPr>
            <a:normAutofit/>
          </a:bodyPr>
          <a:lstStyle/>
          <a:p>
            <a:r>
              <a:rPr lang="en-US" sz="2800" dirty="0" smtClean="0"/>
              <a:t>Pros:</a:t>
            </a:r>
          </a:p>
          <a:p>
            <a:pPr marL="571500" indent="-571500">
              <a:buFont typeface="Arial" panose="020B0604020202020204" pitchFamily="34" charset="0"/>
              <a:buChar char="•"/>
            </a:pPr>
            <a:r>
              <a:rPr lang="en-US" sz="2400" dirty="0"/>
              <a:t>Empirically shown to be one </a:t>
            </a:r>
            <a:r>
              <a:rPr lang="en-US" sz="2400" dirty="0" smtClean="0"/>
              <a:t>of the fastest first order  deterministic LASSO solver</a:t>
            </a:r>
          </a:p>
          <a:p>
            <a:pPr marL="571500" indent="-571500">
              <a:buFont typeface="Arial" panose="020B0604020202020204" pitchFamily="34" charset="0"/>
              <a:buChar char="•"/>
            </a:pPr>
            <a:endParaRPr lang="en-US" sz="2400" dirty="0" smtClean="0"/>
          </a:p>
          <a:p>
            <a:pPr marL="571500" indent="-571500">
              <a:buFont typeface="Arial" panose="020B0604020202020204" pitchFamily="34" charset="0"/>
              <a:buChar char="•"/>
            </a:pPr>
            <a:r>
              <a:rPr lang="en-US" sz="2400" dirty="0" smtClean="0"/>
              <a:t>Handles Linear Constraints</a:t>
            </a:r>
          </a:p>
        </p:txBody>
      </p:sp>
      <p:sp>
        <p:nvSpPr>
          <p:cNvPr id="2" name="Title 1"/>
          <p:cNvSpPr>
            <a:spLocks noGrp="1"/>
          </p:cNvSpPr>
          <p:nvPr>
            <p:ph type="title"/>
          </p:nvPr>
        </p:nvSpPr>
        <p:spPr/>
        <p:txBody>
          <a:bodyPr/>
          <a:lstStyle/>
          <a:p>
            <a:r>
              <a:rPr lang="en-US" dirty="0" smtClean="0"/>
              <a:t>DL-ADMM</a:t>
            </a:r>
            <a:endParaRPr lang="en-US" dirty="0"/>
          </a:p>
        </p:txBody>
      </p:sp>
    </p:spTree>
    <p:extLst>
      <p:ext uri="{BB962C8B-B14F-4D97-AF65-F5344CB8AC3E}">
        <p14:creationId xmlns:p14="http://schemas.microsoft.com/office/powerpoint/2010/main" val="4281305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47981" y="2096743"/>
            <a:ext cx="5140035" cy="2987875"/>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48146" y="2096744"/>
            <a:ext cx="5140035" cy="2987875"/>
          </a:xfrm>
          <a:prstGeom prst="rect">
            <a:avLst/>
          </a:prstGeom>
          <a:solidFill>
            <a:srgbClr val="FFC000">
              <a:alpha val="18000"/>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48145" y="2096745"/>
            <a:ext cx="5049981" cy="2807766"/>
          </a:xfrm>
        </p:spPr>
        <p:txBody>
          <a:bodyPr>
            <a:normAutofit/>
          </a:bodyPr>
          <a:lstStyle/>
          <a:p>
            <a:r>
              <a:rPr lang="en-US" sz="2800" dirty="0" smtClean="0"/>
              <a:t>Pros:</a:t>
            </a:r>
          </a:p>
          <a:p>
            <a:pPr marL="571500" indent="-571500">
              <a:buFont typeface="Arial" panose="020B0604020202020204" pitchFamily="34" charset="0"/>
              <a:buChar char="•"/>
            </a:pPr>
            <a:r>
              <a:rPr lang="en-US" sz="2400" dirty="0"/>
              <a:t>Empirically shown to be one </a:t>
            </a:r>
            <a:r>
              <a:rPr lang="en-US" sz="2400" dirty="0" smtClean="0"/>
              <a:t>of the fastest first order  deterministic LASSO solver</a:t>
            </a:r>
          </a:p>
          <a:p>
            <a:pPr marL="571500" indent="-571500">
              <a:buFont typeface="Arial" panose="020B0604020202020204" pitchFamily="34" charset="0"/>
              <a:buChar char="•"/>
            </a:pPr>
            <a:endParaRPr lang="en-US" sz="2400" dirty="0" smtClean="0"/>
          </a:p>
          <a:p>
            <a:pPr marL="571500" indent="-571500">
              <a:buFont typeface="Arial" panose="020B0604020202020204" pitchFamily="34" charset="0"/>
              <a:buChar char="•"/>
            </a:pPr>
            <a:r>
              <a:rPr lang="en-US" sz="2400" dirty="0" smtClean="0"/>
              <a:t>Handles Linear Constraints</a:t>
            </a:r>
          </a:p>
        </p:txBody>
      </p:sp>
      <p:sp>
        <p:nvSpPr>
          <p:cNvPr id="2" name="Title 1"/>
          <p:cNvSpPr>
            <a:spLocks noGrp="1"/>
          </p:cNvSpPr>
          <p:nvPr>
            <p:ph type="title"/>
          </p:nvPr>
        </p:nvSpPr>
        <p:spPr/>
        <p:txBody>
          <a:bodyPr/>
          <a:lstStyle/>
          <a:p>
            <a:r>
              <a:rPr lang="en-US" dirty="0" smtClean="0"/>
              <a:t>DL-ADMM</a:t>
            </a:r>
            <a:endParaRPr lang="en-US" dirty="0"/>
          </a:p>
        </p:txBody>
      </p:sp>
      <p:sp>
        <p:nvSpPr>
          <p:cNvPr id="4" name="Content Placeholder 2"/>
          <p:cNvSpPr txBox="1">
            <a:spLocks/>
          </p:cNvSpPr>
          <p:nvPr/>
        </p:nvSpPr>
        <p:spPr>
          <a:xfrm>
            <a:off x="6147982" y="2096745"/>
            <a:ext cx="5148453" cy="2987874"/>
          </a:xfrm>
          <a:prstGeom prst="rect">
            <a:avLst/>
          </a:prstGeom>
          <a:noFill/>
        </p:spPr>
        <p:txBody>
          <a:bodyPr vert="horz" lIns="91440" tIns="45720" rIns="91440" bIns="45720" rtlCol="0">
            <a:normAutofit/>
          </a:bodyPr>
          <a:lstStyle>
            <a:lvl1pPr marL="0" indent="0" algn="l" defTabSz="609585" rtl="0" eaLnBrk="1" latinLnBrk="0" hangingPunct="1">
              <a:spcBef>
                <a:spcPct val="20000"/>
              </a:spcBef>
              <a:buFontTx/>
              <a:buNone/>
              <a:defRPr sz="4267" kern="1200">
                <a:solidFill>
                  <a:schemeClr val="tx1"/>
                </a:solidFill>
                <a:latin typeface="Avenir Book"/>
                <a:ea typeface="+mn-ea"/>
                <a:cs typeface="Avenir Book"/>
              </a:defRPr>
            </a:lvl1pPr>
            <a:lvl2pPr marL="796780" indent="-380990" algn="l" defTabSz="609585" rtl="0" eaLnBrk="1" latinLnBrk="0" hangingPunct="1">
              <a:spcBef>
                <a:spcPct val="20000"/>
              </a:spcBef>
              <a:buFont typeface="Arial"/>
              <a:buChar char="–"/>
              <a:defRPr sz="3733" kern="1200">
                <a:solidFill>
                  <a:schemeClr val="tx1"/>
                </a:solidFill>
                <a:latin typeface="Avenir Book"/>
                <a:ea typeface="+mn-ea"/>
                <a:cs typeface="Avenir Book"/>
              </a:defRPr>
            </a:lvl2pPr>
            <a:lvl3pPr marL="1142371" indent="-304792" algn="l" defTabSz="609585" rtl="0" eaLnBrk="1" latinLnBrk="0" hangingPunct="1">
              <a:spcBef>
                <a:spcPct val="20000"/>
              </a:spcBef>
              <a:buFont typeface="Arial"/>
              <a:buChar char="•"/>
              <a:defRPr sz="3200" kern="1200">
                <a:solidFill>
                  <a:schemeClr val="tx1"/>
                </a:solidFill>
                <a:latin typeface="Avenir Book"/>
                <a:ea typeface="+mn-ea"/>
                <a:cs typeface="Avenir Book"/>
              </a:defRPr>
            </a:lvl3pPr>
            <a:lvl4pPr marL="1463963" indent="-304792" algn="l" defTabSz="609585" rtl="0" eaLnBrk="1" latinLnBrk="0" hangingPunct="1">
              <a:spcBef>
                <a:spcPct val="20000"/>
              </a:spcBef>
              <a:buFont typeface="Arial"/>
              <a:buChar char="–"/>
              <a:defRPr sz="2667" kern="1200">
                <a:solidFill>
                  <a:schemeClr val="tx1"/>
                </a:solidFill>
                <a:latin typeface="Avenir Book"/>
                <a:ea typeface="+mn-ea"/>
                <a:cs typeface="Avenir Book"/>
              </a:defRPr>
            </a:lvl4pPr>
            <a:lvl5pPr marL="1737557" indent="-304792" algn="l" defTabSz="609585" rtl="0" eaLnBrk="1" latinLnBrk="0" hangingPunct="1">
              <a:spcBef>
                <a:spcPct val="20000"/>
              </a:spcBef>
              <a:buFont typeface="Arial"/>
              <a:buChar char="»"/>
              <a:defRPr sz="2667" kern="1200">
                <a:solidFill>
                  <a:schemeClr val="tx1"/>
                </a:solidFill>
                <a:latin typeface="Avenir Book"/>
                <a:ea typeface="+mn-ea"/>
                <a:cs typeface="Avenir Book"/>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400" dirty="0" smtClean="0">
                <a:solidFill>
                  <a:srgbClr val="FF0000"/>
                </a:solidFill>
              </a:rPr>
              <a:t>Cons:</a:t>
            </a:r>
          </a:p>
          <a:p>
            <a:pPr marL="571500" indent="-571500">
              <a:buFont typeface="Arial" panose="020B0604020202020204" pitchFamily="34" charset="0"/>
              <a:buChar char="•"/>
            </a:pPr>
            <a:r>
              <a:rPr lang="en-US" sz="2400" dirty="0">
                <a:solidFill>
                  <a:srgbClr val="FF0000"/>
                </a:solidFill>
              </a:rPr>
              <a:t>Requires linear system </a:t>
            </a:r>
            <a:r>
              <a:rPr lang="en-US" sz="2400" dirty="0" smtClean="0">
                <a:solidFill>
                  <a:srgbClr val="FF0000"/>
                </a:solidFill>
              </a:rPr>
              <a:t>solver routine</a:t>
            </a:r>
            <a:endParaRPr lang="en-US" sz="2400" dirty="0">
              <a:solidFill>
                <a:srgbClr val="FF0000"/>
              </a:solidFill>
            </a:endParaRPr>
          </a:p>
          <a:p>
            <a:pPr marL="571500" indent="-571500">
              <a:buFont typeface="Arial" panose="020B0604020202020204" pitchFamily="34" charset="0"/>
              <a:buChar char="•"/>
            </a:pPr>
            <a:r>
              <a:rPr lang="en-US" sz="2400" dirty="0">
                <a:solidFill>
                  <a:srgbClr val="FF0000"/>
                </a:solidFill>
              </a:rPr>
              <a:t>Not trivially parallelized </a:t>
            </a:r>
            <a:r>
              <a:rPr lang="en-US" sz="2400" dirty="0" smtClean="0">
                <a:solidFill>
                  <a:srgbClr val="FF0000"/>
                </a:solidFill>
              </a:rPr>
              <a:t>over many </a:t>
            </a:r>
            <a:r>
              <a:rPr lang="en-US" sz="2400" dirty="0">
                <a:solidFill>
                  <a:srgbClr val="FF0000"/>
                </a:solidFill>
              </a:rPr>
              <a:t>GPUs </a:t>
            </a:r>
            <a:endParaRPr lang="en-US" sz="2400" dirty="0" smtClean="0">
              <a:solidFill>
                <a:srgbClr val="FF0000"/>
              </a:solidFill>
            </a:endParaRPr>
          </a:p>
          <a:p>
            <a:pPr marL="571500" indent="-571500">
              <a:buFont typeface="Arial" panose="020B0604020202020204" pitchFamily="34" charset="0"/>
              <a:buChar char="•"/>
            </a:pPr>
            <a:r>
              <a:rPr lang="en-US" sz="2400" dirty="0" smtClean="0">
                <a:solidFill>
                  <a:srgbClr val="FF0000"/>
                </a:solidFill>
              </a:rPr>
              <a:t>Scalability </a:t>
            </a:r>
            <a:r>
              <a:rPr lang="en-US" sz="2400" dirty="0">
                <a:solidFill>
                  <a:srgbClr val="FF0000"/>
                </a:solidFill>
              </a:rPr>
              <a:t>issues</a:t>
            </a:r>
          </a:p>
          <a:p>
            <a:endParaRPr lang="en-US" sz="2200" dirty="0" smtClean="0"/>
          </a:p>
          <a:p>
            <a:endParaRPr lang="en-US" sz="2200" dirty="0"/>
          </a:p>
        </p:txBody>
      </p:sp>
    </p:spTree>
    <p:extLst>
      <p:ext uri="{BB962C8B-B14F-4D97-AF65-F5344CB8AC3E}">
        <p14:creationId xmlns:p14="http://schemas.microsoft.com/office/powerpoint/2010/main" val="196264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6909" y="2695819"/>
            <a:ext cx="7849792" cy="3695536"/>
          </a:xfrm>
        </p:spPr>
        <p:txBody>
          <a:bodyPr>
            <a:normAutofit/>
          </a:bodyPr>
          <a:lstStyle/>
          <a:p>
            <a:pPr algn="ctr"/>
            <a:r>
              <a:rPr lang="en-US" sz="2200" dirty="0" smtClean="0"/>
              <a:t>Low </a:t>
            </a:r>
            <a:r>
              <a:rPr lang="en-US" sz="2200" dirty="0" smtClean="0"/>
              <a:t>iteration complexity</a:t>
            </a:r>
          </a:p>
          <a:p>
            <a:pPr marL="571500" indent="-571500" algn="ctr">
              <a:buFont typeface="Arial" panose="020B0604020202020204" pitchFamily="34" charset="0"/>
              <a:buChar char="•"/>
            </a:pPr>
            <a:endParaRPr lang="en-US" sz="2200" dirty="0" smtClean="0"/>
          </a:p>
          <a:p>
            <a:pPr algn="ctr"/>
            <a:r>
              <a:rPr lang="en-US" sz="2200" dirty="0" smtClean="0"/>
              <a:t>ADMM’s </a:t>
            </a:r>
            <a:r>
              <a:rPr lang="en-US" sz="2200" dirty="0" smtClean="0"/>
              <a:t>linear convergence rate</a:t>
            </a:r>
          </a:p>
          <a:p>
            <a:pPr marL="571500" indent="-571500" algn="ctr">
              <a:buFont typeface="Arial" panose="020B0604020202020204" pitchFamily="34" charset="0"/>
              <a:buChar char="•"/>
            </a:pPr>
            <a:endParaRPr lang="en-US" sz="2200" dirty="0" smtClean="0"/>
          </a:p>
          <a:p>
            <a:pPr algn="ctr"/>
            <a:r>
              <a:rPr lang="en-US" sz="2200" dirty="0" smtClean="0"/>
              <a:t>Trivially </a:t>
            </a:r>
            <a:r>
              <a:rPr lang="en-US" sz="2200" dirty="0"/>
              <a:t>d</a:t>
            </a:r>
            <a:r>
              <a:rPr lang="en-US" sz="2200" dirty="0" smtClean="0"/>
              <a:t>istributed over multiple GPUs</a:t>
            </a:r>
          </a:p>
        </p:txBody>
      </p:sp>
      <p:sp>
        <p:nvSpPr>
          <p:cNvPr id="2" name="Title 1"/>
          <p:cNvSpPr>
            <a:spLocks noGrp="1"/>
          </p:cNvSpPr>
          <p:nvPr>
            <p:ph type="title"/>
          </p:nvPr>
        </p:nvSpPr>
        <p:spPr/>
        <p:txBody>
          <a:bodyPr/>
          <a:lstStyle/>
          <a:p>
            <a:r>
              <a:rPr lang="en-US" dirty="0" smtClean="0"/>
              <a:t>New Solver?</a:t>
            </a:r>
            <a:endParaRPr lang="en-US" dirty="0"/>
          </a:p>
        </p:txBody>
      </p:sp>
      <p:sp>
        <p:nvSpPr>
          <p:cNvPr id="4" name="TextBox 3"/>
          <p:cNvSpPr txBox="1"/>
          <p:nvPr/>
        </p:nvSpPr>
        <p:spPr>
          <a:xfrm>
            <a:off x="2476561" y="1402454"/>
            <a:ext cx="7672273" cy="914400"/>
          </a:xfrm>
          <a:prstGeom prst="rect">
            <a:avLst/>
          </a:prstGeom>
        </p:spPr>
        <p:txBody>
          <a:bodyPr vert="horz" wrap="none" lIns="91440" tIns="45720" rIns="91440" bIns="45720" rtlCol="0" anchor="ctr">
            <a:normAutofit/>
          </a:bodyPr>
          <a:lstStyle/>
          <a:p>
            <a:r>
              <a:rPr lang="en-US" sz="4400" u="sng" dirty="0" smtClean="0"/>
              <a:t>The </a:t>
            </a:r>
            <a:r>
              <a:rPr lang="en-US" sz="4400" u="sng" dirty="0"/>
              <a:t>solver we </a:t>
            </a:r>
            <a:r>
              <a:rPr lang="en-US" sz="4400" u="sng" dirty="0" smtClean="0"/>
              <a:t>seek should enjoy:</a:t>
            </a:r>
            <a:endParaRPr lang="en-US" sz="4400" u="sng" dirty="0" smtClean="0">
              <a:solidFill>
                <a:srgbClr val="FFFFFF"/>
              </a:solidFill>
              <a:latin typeface="Avenir Black"/>
              <a:cs typeface="Avenir Black"/>
            </a:endParaRPr>
          </a:p>
        </p:txBody>
      </p:sp>
    </p:spTree>
    <p:extLst>
      <p:ext uri="{BB962C8B-B14F-4D97-AF65-F5344CB8AC3E}">
        <p14:creationId xmlns:p14="http://schemas.microsoft.com/office/powerpoint/2010/main" val="34751103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19"/>
  <p:tag name="TRANSPARENCY" val="True"/>
  <p:tag name="FILENAME" val=""/>
  <p:tag name="LATEXENGINEID" val="0"/>
  <p:tag name="TEMPFOLDER" val="c:\temp\"/>
  <p:tag name="LATEXFORMHEIGHT" val="312"/>
  <p:tag name="LATEXFORMWIDTH" val="384"/>
  <p:tag name="LATEXFORMWRAP" val="Fals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54"/>
  <p:tag name="ORIGINALWIDTH" val="83.25"/>
  <p:tag name="LATEXADDIN" val="\documentclass{article}&#10;\usepackage{amsmath}&#10;\usepackage{amsmath}&#10;\usepackage{amsmath}&#10;\usepackage{amssymb}&#10;\usepackage{bbm}&#10;&#10;\DeclareMathOperator*{\minimize}{minimize}&#10;\DeclareMathOperator*{\argmin}{arg\,min}&#10;\pagestyle{empty}&#10;\begin{document}&#10;&#10;&#10;$\approx$&#10;\end{document}"/>
  <p:tag name="IGUANATEXSIZE" val="20"/>
  <p:tag name="IGUANATEXCURSOR" val="255"/>
  <p:tag name="TRANSPARENCY" val="True"/>
  <p:tag name="FILENAME" val=""/>
  <p:tag name="LATEXENGINEID" val="0"/>
  <p:tag name="TEMPFOLDER" val="c:\temp\"/>
  <p:tag name="LATEXFORMHEIGHT" val="312"/>
  <p:tag name="LATEXFORMWIDTH" val="384"/>
  <p:tag name="LATEXFORMWRAP" val="Fals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1212.75"/>
  <p:tag name="LATEXADDIN" val="\documentclass{article}&#10;\usepackage{amsmath}&#10;\usepackage{amsmath}&#10;\usepackage{amsmath}&#10;\usepackage{amssymb}&#10;\usepackage{bbm}&#10;&#10;\DeclareMathOperator*{\minimize}{minimize}&#10;\DeclareMathOperator*{\argmin}{arg\,min}&#10;\pagestyle{empty}&#10;\begin{document}&#10;&#10;&#10;$\mathcal{O}(mn\log m) + \mathcal{O}(mn)$&#10;\end{document}"/>
  <p:tag name="IGUANATEXSIZE" val="20"/>
  <p:tag name="IGUANATEXCURSOR" val="288"/>
  <p:tag name="TRANSPARENCY" val="True"/>
  <p:tag name="FILENAME" val=""/>
  <p:tag name="LATEXENGINEID" val="0"/>
  <p:tag name="TEMPFOLDER" val="c:\temp\"/>
  <p:tag name="LATEXFORMHEIGHT" val="312"/>
  <p:tag name="LATEXFORMWIDTH" val="384"/>
  <p:tag name="LATEXFORMWRAP" val="Fals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34.25"/>
  <p:tag name="ORIGINALWIDTH" val="882"/>
  <p:tag name="LATEXADDIN" val="\documentclass{article}&#10;\usepackage{amsmath}&#10;\usepackage{amsmath}&#10;\usepackage{amsmath}&#10;\usepackage{amssymb}&#10;\usepackage{bbm}&#10;&#10;\DeclareMathOperator*{\minimize}{minimize}&#10;\DeclareMathOperator*{\argmin}{arg\,min}&#10;\pagestyle{empty}&#10;\begin{document}&#10;&#10;&#10;$\mathcal{O}(m^3) + \mathcal{O}(mn)$&#10;\end{document}"/>
  <p:tag name="IGUANATEXSIZE" val="20"/>
  <p:tag name="IGUANATEXCURSOR" val="283"/>
  <p:tag name="TRANSPARENCY" val="True"/>
  <p:tag name="FILENAME" val=""/>
  <p:tag name="LATEXENGINEID" val="0"/>
  <p:tag name="TEMPFOLDER" val="c:\temp\"/>
  <p:tag name="LATEXFORMHEIGHT" val="312"/>
  <p:tag name="LATEXFORMWIDTH" val="384"/>
  <p:tag name="LATEXFORMWRAP" val="Fals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9"/>
  <p:tag name="ORIGINALWIDTH" val="738.75"/>
  <p:tag name="LATEXADDIN" val="\documentclass{article}&#10;\usepackage{amsmath}&#10;\usepackage{amsmath}&#10;\usepackage{amsmath}&#10;\usepackage{amssymb}&#10;\usepackage{bbm}&#10;&#10;\DeclareMathOperator*{\minimize}{minimize}&#10;\DeclareMathOperator*{\argmin}{arg\,min}&#10;\pagestyle{empty}&#10;\begin{document}&#10;&#10;&#10;$m^2 \gg n\log m$&#10;\end{document}"/>
  <p:tag name="IGUANATEXSIZE" val="20"/>
  <p:tag name="IGUANATEXCURSOR" val="264"/>
  <p:tag name="TRANSPARENCY" val="True"/>
  <p:tag name="FILENAME" val=""/>
  <p:tag name="LATEXENGINEID" val="0"/>
  <p:tag name="TEMPFOLDER" val="c:\temp\"/>
  <p:tag name="LATEXFORMHEIGHT" val="312"/>
  <p:tag name="LATEXFORMWIDTH" val="384"/>
  <p:tag name="LATEXFORMWRAP" val="Fals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056"/>
  <p:tag name="ORIGINALWIDTH" val="2376.75"/>
  <p:tag name="LATEXADDIN" val="\documentclass{article}&#10;\usepackage{amsmath}&#10;\usepackage[table,xcdraw]{xcolor}&#10;\usepackage{amsmath}&#10;\usepackage{amsmath}&#10;\usepackage{amssymb}&#10;\usepackage{bbm}&#10;&#10;\DeclareMathOperator*{\minimize}{minimize}&#10;\DeclareMathOperator*{\argmin}{arg\,min}&#10;\pagestyle{empty}&#10;\begin{document}&#10;&#10;&#10;% Please add the following required packages to your document preamble:&#10;% \usepackage[table,xcdraw]{xcolor}&#10;% If you use beamer only pass &quot;xcolor=table&quot; option, i.e. \documentclass[xcolor=table]{beamer}&#10;\begin{table}[]&#10;\centering&#10;\caption{GPU time comparison}&#10;\label{my-label}&#10;\begin{tabular}{|c|c|}&#10;\hline&#10;Dimension &amp; $T_{DLADMM+Nes}/T_{FFTLasso}$ \\ \hline&#10;1024      &amp; 0.043                         \\ \hline&#10;2048      &amp; 0.241                         \\ \hline&#10;4096      &amp; {\color[HTML]{FE0000} 1.214}  \\ \hline&#10;8192      &amp; {\color[HTML]{FE0000} 9.792}  \\ \hline&#10;16384     &amp; {\color[HTML]{FE0000} 6.159}  \\ \hline&#10;\end{tabular}&#10;\end{table}&#10;\end{document}"/>
  <p:tag name="IGUANATEXSIZE" val="20"/>
  <p:tag name="IGUANATEXCURSOR" val="539"/>
  <p:tag name="TRANSPARENCY" val="True"/>
  <p:tag name="FILENAME" val=""/>
  <p:tag name="LATEXENGINEID" val="0"/>
  <p:tag name="TEMPFOLDER" val="c:\temp\"/>
  <p:tag name="LATEXFORMHEIGHT" val="312"/>
  <p:tag name="LATEXFORMWIDTH" val="384"/>
  <p:tag name="LATEXFORMWRAP" val="Fals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7.75"/>
  <p:tag name="ORIGINALWIDTH" val="99"/>
  <p:tag name="LATEXADDIN" val="\documentclass{article}&#10;\usepackage{amsmath}&#10;\usepackage{amsmath}&#10;\usepackage{amsmath}&#10;\usepackage{amssymb}&#10;\usepackage{bbm}&#10;&#10;\DeclareMathOperator*{\minimize}{minimize}&#10;\DeclareMathOperator*{\argmin}{arg\,min}&#10;\pagestyle{empty}&#10;\begin{document}&#10;&#10;&#10;$\mathbf{A}$&#10;\end{document}"/>
  <p:tag name="IGUANATEXSIZE" val="20"/>
  <p:tag name="IGUANATEXCURSOR" val="258"/>
  <p:tag name="TRANSPARENCY" val="True"/>
  <p:tag name="FILENAME" val=""/>
  <p:tag name="LATEXENGINEID" val="0"/>
  <p:tag name="TEMPFOLDER" val="c:\temp\"/>
  <p:tag name="LATEXFORMHEIGHT" val="312"/>
  <p:tag name="LATEXFORMWIDTH" val="384"/>
  <p:tag name="LATEXFORMWRAP" val="Fals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56.25"/>
  <p:tag name="ORIGINALWIDTH" val="102.75"/>
  <p:tag name="LATEXADDIN" val="\documentclass{article}&#10;\usepackage{amsmath}&#10;\usepackage{amsmath}&#10;\usepackage{amsmath}&#10;\usepackage{amssymb}&#10;\usepackage{bbm}&#10;&#10;\DeclareMathOperator*{\minimize}{minimize}&#10;\DeclareMathOperator*{\argmin}{arg\,min}&#10;\pagestyle{empty}&#10;\begin{document}&#10;&#10;&#10;$m$&#10;\end{document}"/>
  <p:tag name="IGUANATEXSIZE" val="20"/>
  <p:tag name="IGUANATEXCURSOR" val="249"/>
  <p:tag name="TRANSPARENCY" val="True"/>
  <p:tag name="FILENAME" val=""/>
  <p:tag name="LATEXENGINEID" val="0"/>
  <p:tag name="TEMPFOLDER" val="c:\temp\"/>
  <p:tag name="LATEXFORMHEIGHT" val="312"/>
  <p:tag name="LATEXFORMWIDTH" val="384"/>
  <p:tag name="LATEXFORMWRAP" val="Fals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5"/>
  <p:tag name="ORIGINALWIDTH" val="144.75"/>
  <p:tag name="LATEXADDIN" val="\documentclass{article}&#10;\usepackage{amsmath}&#10;\usepackage{amsmath}&#10;\usepackage{amsmath}&#10;\usepackage{amssymb}&#10;\usepackage{bbm}&#10;&#10;\DeclareMathOperator*{\minimize}{minimize}&#10;\DeclareMathOperator*{\argmin}{arg\,min}&#10;\pagestyle{empty}&#10;\begin{document}&#10;&#10;&#10;$\mathbf{A}_{1}$&#10;\end{document}"/>
  <p:tag name="IGUANATEXSIZE" val="20"/>
  <p:tag name="IGUANATEXCURSOR" val="261"/>
  <p:tag name="TRANSPARENCY" val="True"/>
  <p:tag name="FILENAME" val=""/>
  <p:tag name="LATEXENGINEID" val="0"/>
  <p:tag name="TEMPFOLDER" val="c:\temp\"/>
  <p:tag name="LATEXFORMHEIGHT" val="312"/>
  <p:tag name="LATEXFORMWIDTH" val="384"/>
  <p:tag name="LATEXFORMWRAP" val="Fals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158.25"/>
  <p:tag name="LATEXADDIN" val="\documentclass{article}&#10;\usepackage{amsmath}&#10;\usepackage{amsmath}&#10;\usepackage{amsmath}&#10;\usepackage{amssymb}&#10;\usepackage{bbm}&#10;&#10;\DeclareMathOperator*{\minimize}{minimize}&#10;\DeclareMathOperator*{\argmin}{arg\,min}&#10;\pagestyle{empty}&#10;\begin{document}&#10;&#10;&#10;$\mathbf{A}_{u}$&#10;\end{document}"/>
  <p:tag name="IGUANATEXSIZE" val="20"/>
  <p:tag name="IGUANATEXCURSOR" val="261"/>
  <p:tag name="TRANSPARENCY" val="True"/>
  <p:tag name="FILENAME" val=""/>
  <p:tag name="LATEXENGINEID" val="0"/>
  <p:tag name="TEMPFOLDER" val="c:\temp\"/>
  <p:tag name="LATEXFORMHEIGHT" val="312"/>
  <p:tag name="LATEXFORMWIDTH" val="384"/>
  <p:tag name="LATEXFORMWRAP" val="Fals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5.75"/>
  <p:tag name="ORIGINALWIDTH" val="147.75"/>
  <p:tag name="LATEXADDIN" val="\documentclass{article}&#10;\usepackage{amsmath}&#10;\usepackage{amsmath}&#10;\usepackage{amsmath}&#10;\usepackage{amssymb}&#10;\usepackage{bbm}&#10;&#10;\DeclareMathOperator*{\minimize}{minimize}&#10;\DeclareMathOperator*{\argmin}{arg\,min}&#10;\pagestyle{empty}&#10;\begin{document}&#10;&#10;&#10;$\mathbf{A}_{2}$&#10;\end{document}"/>
  <p:tag name="IGUANATEXSIZE" val="20"/>
  <p:tag name="IGUANATEXCURSOR" val="261"/>
  <p:tag name="TRANSPARENCY" val="True"/>
  <p:tag name="FILENAME" val=""/>
  <p:tag name="LATEXENGINEID" val="0"/>
  <p:tag name="TEMPFOLDER" val="c:\temp\"/>
  <p:tag name="LATEXFORMHEIGHT" val="312"/>
  <p:tag name="LATEXFORMWIDTH" val="384"/>
  <p:tag name="LATEXFORMWRAP" val="Fals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5"/>
  <p:tag name="ORIGINALWIDTH" val="194.25"/>
  <p:tag name="LATEXADDIN" val="\documentclass{article}&#10;\usepackage{amsmath}&#10;\usepackage{amsmath}&#10;\usepackage{amsmath}&#10;\usepackage{amssymb}&#10;\usepackage{bbm}&#10;&#10;\DeclareMathOperator*{\minimize}{minimize}&#10;\DeclareMathOperator*{\argmin}{arg\,min}&#10;\pagestyle{empty}&#10;\begin{document}&#10;&#10;&#10;$\mathbf{A}_{11}$&#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19"/>
  <p:tag name="TRANSPARENCY" val="True"/>
  <p:tag name="FILENAME" val=""/>
  <p:tag name="LATEXENGINEID" val="0"/>
  <p:tag name="TEMPFOLDER" val="c:\temp\"/>
  <p:tag name="LATEXFORMHEIGHT" val="312"/>
  <p:tag name="LATEXFORMWIDTH" val="384"/>
  <p:tag name="LATEXFORMWRAP" val="Fals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198"/>
  <p:tag name="LATEXADDIN" val="\documentclass{article}&#10;\usepackage{amsmath}&#10;\usepackage{amsmath}&#10;\usepackage{amsmath}&#10;\usepackage{amssymb}&#10;\usepackage{bbm}&#10;&#10;\DeclareMathOperator*{\minimize}{minimize}&#10;\DeclareMathOperator*{\argmin}{arg\,min}&#10;\pagestyle{empty}&#10;\begin{document}&#10;&#10;&#10;$\mathbf{A}_{v1}$&#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31.25"/>
  <p:tag name="ORIGINALWIDTH" val="88.5"/>
  <p:tag name="LATEXADDIN" val="\documentclass{article}&#10;\usepackage{amsmath}&#10;\usepackage{amsmath}&#10;\usepackage{amsmath}&#10;\usepackage{amssymb}&#10;\usepackage{bbm}&#10;&#10;\DeclareMathOperator*{\minimize}{minimize}&#10;\DeclareMathOperator*{\argmin}{arg\,min}&#10;\pagestyle{empty}&#10;\begin{document}&#10;&#10;&#10;$\frac{m}{v}$&#10;\end{document}"/>
  <p:tag name="IGUANATEXSIZE" val="20"/>
  <p:tag name="IGUANATEXCURSOR" val="258"/>
  <p:tag name="TRANSPARENCY" val="True"/>
  <p:tag name="FILENAME" val=""/>
  <p:tag name="LATEXENGINEID" val="0"/>
  <p:tag name="TEMPFOLDER" val="c:\temp\"/>
  <p:tag name="LATEXFORMHEIGHT" val="312"/>
  <p:tag name="LATEXFORMWIDTH" val="384"/>
  <p:tag name="LATEXFORMWRAP" val="Fals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5.75"/>
  <p:tag name="ORIGINALWIDTH" val="194.25"/>
  <p:tag name="LATEXADDIN" val="\documentclass{article}&#10;\usepackage{amsmath}&#10;\usepackage{amsmath}&#10;\usepackage{amsmath}&#10;\usepackage{amssymb}&#10;\usepackage{bbm}&#10;&#10;\DeclareMathOperator*{\minimize}{minimize}&#10;\DeclareMathOperator*{\argmin}{arg\,min}&#10;\pagestyle{empty}&#10;\begin{document}&#10;&#10;&#10;$\mathbf{A}_{21}$&#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207.75"/>
  <p:tag name="LATEXADDIN" val="\documentclass{article}&#10;\usepackage{amsmath}&#10;\usepackage{amsmath}&#10;\usepackage{amsmath}&#10;\usepackage{amssymb}&#10;\usepackage{bbm}&#10;&#10;\DeclareMathOperator*{\minimize}{minimize}&#10;\DeclareMathOperator*{\argmin}{arg\,min}&#10;\pagestyle{empty}&#10;\begin{document}&#10;&#10;&#10;$\mathbf{A}_{1u}$&#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207.75"/>
  <p:tag name="LATEXADDIN" val="\documentclass{article}&#10;\usepackage{amsmath}&#10;\usepackage{amsmath}&#10;\usepackage{amsmath}&#10;\usepackage{amssymb}&#10;\usepackage{bbm}&#10;&#10;\DeclareMathOperator*{\minimize}{minimize}&#10;\DeclareMathOperator*{\argmin}{arg\,min}&#10;\pagestyle{empty}&#10;\begin{document}&#10;&#10;&#10;$\mathbf{A}_{2u}$&#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211.5"/>
  <p:tag name="LATEXADDIN" val="\documentclass{article}&#10;\usepackage{amsmath}&#10;\usepackage{amsmath}&#10;\usepackage{amsmath}&#10;\usepackage{amssymb}&#10;\usepackage{bbm}&#10;&#10;\DeclareMathOperator*{\minimize}{minimize}&#10;\DeclareMathOperator*{\argmin}{arg\,min}&#10;\pagestyle{empty}&#10;\begin{document}&#10;&#10;&#10;$\mathbf{A}_{vu}$&#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78.5"/>
  <p:tag name="ORIGINALWIDTH" val="3480.75"/>
  <p:tag name="LATEXADDIN" val="\documentclass{article}&#10;\usepackage{amsmath}&#10;\usepackage{amsmath}&#10;\usepackage{amsmath}&#10;\usepackage{amssymb}&#10;\usepackage{bbm}&#10;&#10;\DeclareMathOperator*{\minimize}{minimize}&#10;\DeclareMathOperator*{\argmin}{arg\,min}&#10;\pagestyle{empty}&#10;\begin{document}&#10;&#10;&#10;$\tilde{\mathbf{v}} = \begin{bmatrix} \tilde{\mathbf{v}}_e^{\mathbf{H}} &amp; \tilde{\mathbf{v}}_e^{\mathbf{H}} \end{bmatrix}^{\mathbf{H}} + \begin{bmatrix} \tilde{\mathbf{v}}_o^{\mathbf{H}} &amp; \tilde{\mathbf{v}}_o^{\mathbf{H}}  \end{bmatrix}^{\mathbf{H}} \odot \mathbf{p} \nonumber&#10;; ~ ~&#10;\mathbf{p}(i,k) = \exp{\frac{-j2 \pi k i}{m}} ~~\forall i,k$&#10;&#10;\end{document}"/>
  <p:tag name="IGUANATEXSIZE" val="20"/>
  <p:tag name="IGUANATEXCURSOR" val="545"/>
  <p:tag name="TRANSPARENCY" val="True"/>
  <p:tag name="FILENAME" val=""/>
  <p:tag name="LATEXENGINEID" val="0"/>
  <p:tag name="TEMPFOLDER" val="c:\temp\"/>
  <p:tag name="LATEXFORMHEIGHT" val="327"/>
  <p:tag name="LATEXFORMWIDTH" val="601.5"/>
  <p:tag name="LATEXFORMWRAP" val="Fals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78.5"/>
  <p:tag name="ORIGINALWIDTH" val="4446.75"/>
  <p:tag name="LATEXADDIN" val="\documentclass{article}&#10;\usepackage{amsmath}&#10;\usepackage{amsmath}&#10;\usepackage{amsmath}&#10;\usepackage{amssymb}&#10;\usepackage{bbm}&#10;&#10;\DeclareMathOperator*{\minimize}{minimize}&#10;\DeclareMathOperator*{\argmin}{arg\,min}&#10;\pagestyle{empty}&#10;\begin{document}&#10;&#10;&#10;$\mathbf{v} = \mathbf{v}_1 + \mathbf{v}_2$ where $\mathbf{v}_1 = \begin{bmatrix} v0 &amp; 0 &amp; v2 &amp; \hdots\end{bmatrix}^{\mathbf{H}}$ and where $\mathbf{v}_2 = \begin{bmatrix} 0 &amp; v1 &amp; 0 &amp; v3 &amp; \hdots\end{bmatrix}^{\mathbf{H}}$. &#10;\end{document}"/>
  <p:tag name="IGUANATEXSIZE" val="20"/>
  <p:tag name="IGUANATEXCURSOR" val="471"/>
  <p:tag name="TRANSPARENCY" val="True"/>
  <p:tag name="FILENAME" val=""/>
  <p:tag name="LATEXENGINEID" val="0"/>
  <p:tag name="TEMPFOLDER" val="c:\temp\"/>
  <p:tag name="LATEXFORMHEIGHT" val="453"/>
  <p:tag name="LATEXFORMWIDTH" val="1142.25"/>
  <p:tag name="LATEXFORMWRAP" val="Fals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5.75"/>
  <p:tag name="ORIGINALWIDTH" val="144.75"/>
  <p:tag name="LATEXADDIN" val="\documentclass{article}&#10;\usepackage{amsmath}&#10;\usepackage{amsmath}&#10;\usepackage{amsmath}&#10;\usepackage{amssymb}&#10;\usepackage{bbm}&#10;&#10;\DeclareMathOperator*{\minimize}{minimize}&#10;\DeclareMathOperator*{\argmin}{arg\,min}&#10;\pagestyle{empty}&#10;\begin{document}&#10;&#10;&#10;$\mathbf{A}_1$&#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5.75"/>
  <p:tag name="ORIGINALWIDTH" val="147.75"/>
  <p:tag name="LATEXADDIN" val="\documentclass{article}&#10;\usepackage{amsmath}&#10;\usepackage{amsmath}&#10;\usepackage{amsmath}&#10;\usepackage{amssymb}&#10;\usepackage{bbm}&#10;&#10;\DeclareMathOperator*{\minimize}{minimize}&#10;\DeclareMathOperator*{\argmin}{arg\,min}&#10;\pagestyle{empty}&#10;\begin{document}&#10;&#10;&#10;$\mathbf{A}_2$&#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93"/>
  <p:tag name="TRANSPARENCY" val="True"/>
  <p:tag name="FILENAME" val=""/>
  <p:tag name="LATEXENGINEID" val="0"/>
  <p:tag name="TEMPFOLDER" val="c:\temp\"/>
  <p:tag name="LATEXFORMHEIGHT" val="312"/>
  <p:tag name="LATEXFORMWIDTH" val="384"/>
  <p:tag name="LATEXFORMWRAP" val="Fals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137.25"/>
  <p:tag name="LATEXADDIN" val="\documentclass{article}&#10;\usepackage{amsmath}&#10;\usepackage{amsmath}&#10;\usepackage{amsmath}&#10;\usepackage{amssymb}&#10;\usepackage{bbm}&#10;&#10;\DeclareMathOperator*{\minimize}{minimize}&#10;\DeclareMathOperator*{\argmin}{arg\,min}&#10;\pagestyle{empty}&#10;\begin{document}&#10;&#10;&#10;$\mathbf{A}_t$&#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70.5"/>
  <p:tag name="LATEXADDIN" val="\documentclass{article}&#10;\usepackage{amsmath}&#10;\usepackage{amsmath}&#10;\usepackage{amsmath}&#10;\usepackage{amssymb}&#10;\usepackage{bbm}&#10;&#10;\DeclareMathOperator*{\minimize}{minimize}&#10;\DeclareMathOperator*{\argmin}{arg\,min}&#10;\pagestyle{empty}&#10;\begin{document}&#10;&#10;&#10;$\mathbf{b}$&#10;\end{document}"/>
  <p:tag name="IGUANATEXSIZE" val="20"/>
  <p:tag name="IGUANATEXCURSOR" val="258"/>
  <p:tag name="TRANSPARENCY" val="True"/>
  <p:tag name="FILENAME" val=""/>
  <p:tag name="LATEXENGINEID" val="0"/>
  <p:tag name="TEMPFOLDER" val="c:\temp\"/>
  <p:tag name="LATEXFORMHEIGHT" val="312"/>
  <p:tag name="LATEXFORMWIDTH" val="384"/>
  <p:tag name="LATEXFORMWRAP" val="Fals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57"/>
  <p:tag name="ORIGINALWIDTH" val="55.5"/>
  <p:tag name="LATEXADDIN" val="\documentclass{article}&#10;\usepackage{amsmath}&#10;\usepackage{amsmath}&#10;\usepackage{amsmath}&#10;\usepackage{amssymb}&#10;\usepackage{bbm}&#10;&#10;\DeclareMathOperator*{\minimize}{minimize}&#10;\DeclareMathOperator*{\argmin}{arg\,min}&#10;\pagestyle{empty}&#10;\begin{document}&#10;&#10;&#10;$\mathbf{c}$&#10;\end{document}"/>
  <p:tag name="IGUANATEXSIZE" val="20"/>
  <p:tag name="IGUANATEXCURSOR" val="257"/>
  <p:tag name="TRANSPARENCY" val="True"/>
  <p:tag name="FILENAME" val=""/>
  <p:tag name="LATEXENGINEID" val="0"/>
  <p:tag name="TEMPFOLDER" val="c:\temp\"/>
  <p:tag name="LATEXFORMHEIGHT" val="312"/>
  <p:tag name="LATEXFORMWIDTH" val="384"/>
  <p:tag name="LATEXFORMWRAP" val="Fals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87.75"/>
  <p:tag name="ORIGINALWIDTH" val="99"/>
  <p:tag name="LATEXADDIN" val="\documentclass{article}&#10;\usepackage{amsmath}&#10;\usepackage{amsmath}&#10;\usepackage{amsmath}&#10;\usepackage{amssymb}&#10;\usepackage{bbm}&#10;&#10;\DeclareMathOperator*{\minimize}{minimize}&#10;\DeclareMathOperator*{\argmin}{arg\,min}&#10;\pagestyle{empty}&#10;\begin{document}&#10;&#10;&#10;$\mathbf{A}$&#10;\end{document}"/>
  <p:tag name="IGUANATEXSIZE" val="20"/>
  <p:tag name="IGUANATEXCURSOR" val="257"/>
  <p:tag name="TRANSPARENCY" val="True"/>
  <p:tag name="FILENAME" val=""/>
  <p:tag name="LATEXENGINEID" val="0"/>
  <p:tag name="TEMPFOLDER" val="c:\temp\"/>
  <p:tag name="LATEXFORMHEIGHT" val="312"/>
  <p:tag name="LATEXFORMWIDTH" val="384"/>
  <p:tag name="LATEXFORMWRAP" val="Fals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54"/>
  <p:tag name="ORIGINALWIDTH" val="83.25"/>
  <p:tag name="LATEXADDIN" val="\documentclass{article}&#10;\usepackage{amsmath}&#10;\usepackage{amsmath}&#10;\usepackage{amsmath}&#10;\usepackage{amssymb}&#10;\usepackage{bbm}&#10;&#10;\DeclareMathOperator*{\minimize}{minimize}&#10;\DeclareMathOperator*{\argmin}{arg\,min}&#10;\pagestyle{empty}&#10;\begin{document}&#10;&#10;&#10;$\approx$&#10;\end{document}"/>
  <p:tag name="IGUANATEXSIZE" val="20"/>
  <p:tag name="IGUANATEXCURSOR" val="255"/>
  <p:tag name="TRANSPARENCY" val="True"/>
  <p:tag name="FILENAME" val=""/>
  <p:tag name="LATEXENGINEID" val="0"/>
  <p:tag name="TEMPFOLDER" val="c:\temp\"/>
  <p:tag name="LATEXFORMHEIGHT" val="312"/>
  <p:tag name="LATEXFORMWIDTH" val="384"/>
  <p:tag name="LATEXFORMWRAP" val="Fals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19"/>
  <p:tag name="TRANSPARENCY" val="True"/>
  <p:tag name="FILENAME" val=""/>
  <p:tag name="LATEXENGINEID" val="0"/>
  <p:tag name="TEMPFOLDER" val="c:\temp\"/>
  <p:tag name="LATEXFORMHEIGHT" val="312"/>
  <p:tag name="LATEXFORMWIDTH" val="384"/>
  <p:tag name="LATEXFORMWRAP" val="Fals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8.25"/>
  <p:tag name="ORIGINALWIDTH" val="907.5"/>
  <p:tag name="LATEXADDIN" val="\documentclass{article}&#10;\usepackage{amsmath}&#10;&#10;\DeclareMathOperator*{\minimize}{minimize}&#10;\DeclareMathOperator*{\argmin}{arg\,min}&#10;\pagestyle{empty}&#10;\begin{document}&#10;&#10;&#10;$m = 2^{12}, n =10^{4}$&#10;&#10;\end{document}"/>
  <p:tag name="IGUANATEXSIZE" val="20"/>
  <p:tag name="IGUANATEXCURSOR" val="188"/>
  <p:tag name="TRANSPARENCY" val="True"/>
  <p:tag name="FILENAME" val=""/>
  <p:tag name="LATEXENGINEID" val="0"/>
  <p:tag name="TEMPFOLDER" val="c:\temp\"/>
  <p:tag name="LATEXFORMHEIGHT" val="312"/>
  <p:tag name="LATEXFORMWIDTH" val="384"/>
  <p:tag name="LATEXFORMWRAP" val="Fals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28.25"/>
  <p:tag name="ORIGINALWIDTH" val="907.5"/>
  <p:tag name="LATEXADDIN" val="\documentclass{article}&#10;\usepackage{amsmath}&#10;&#10;\DeclareMathOperator*{\minimize}{minimize}&#10;\DeclareMathOperator*{\argmin}{arg\,min}&#10;\pagestyle{empty}&#10;\begin{document}&#10;&#10;&#10;$m = 2^{13}, n =10^{4}$&#10;&#10;\end{document}"/>
  <p:tag name="IGUANATEXSIZE" val="20"/>
  <p:tag name="IGUANATEXCURSOR" val="177"/>
  <p:tag name="TRANSPARENCY" val="True"/>
  <p:tag name="FILENAME" val=""/>
  <p:tag name="LATEXENGINEID" val="0"/>
  <p:tag name="TEMPFOLDER" val="c:\temp\"/>
  <p:tag name="LATEXFORMHEIGHT" val="312"/>
  <p:tag name="LATEXFORMWIDTH" val="384"/>
  <p:tag name="LATEXFORMWRAP" val="Fals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70.5"/>
  <p:tag name="LATEXADDIN" val="\documentclass{article}&#10;\usepackage{amsmath}&#10;\usepackage{amsmath}&#10;\usepackage{amsmath}&#10;\usepackage{amssymb}&#10;\usepackage{bbm}&#10;&#10;\DeclareMathOperator*{\minimize}{minimize}&#10;\DeclareMathOperator*{\argmin}{arg\,min}&#10;\pagestyle{empty}&#10;\begin{document}&#10;&#10;&#10;$\mathbf{b}$&#10;\end{document}"/>
  <p:tag name="IGUANATEXSIZE" val="20"/>
  <p:tag name="IGUANATEXCURSOR" val="258"/>
  <p:tag name="TRANSPARENCY" val="True"/>
  <p:tag name="FILENAME" val=""/>
  <p:tag name="LATEXENGINEID" val="0"/>
  <p:tag name="TEMPFOLDER" val="c:\temp\"/>
  <p:tag name="LATEXFORMHEIGHT" val="312"/>
  <p:tag name="LATEXFORMWIDTH" val="384"/>
  <p:tag name="LATEXFORMWRAP" val="Fals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57"/>
  <p:tag name="ORIGINALWIDTH" val="55.5"/>
  <p:tag name="LATEXADDIN" val="\documentclass{article}&#10;\usepackage{amsmath}&#10;\usepackage{amsmath}&#10;\usepackage{amsmath}&#10;\usepackage{amssymb}&#10;\usepackage{bbm}&#10;&#10;\DeclareMathOperator*{\minimize}{minimize}&#10;\DeclareMathOperator*{\argmin}{arg\,min}&#10;\pagestyle{empty}&#10;\begin{document}&#10;&#10;&#10;$\mathbf{c}$&#10;\end{document}"/>
  <p:tag name="IGUANATEXSIZE" val="20"/>
  <p:tag name="IGUANATEXCURSOR" val="257"/>
  <p:tag name="TRANSPARENCY" val="True"/>
  <p:tag name="FILENAME" val=""/>
  <p:tag name="LATEXENGINEID" val="0"/>
  <p:tag name="TEMPFOLDER" val="c:\temp\"/>
  <p:tag name="LATEXFORMHEIGHT" val="312"/>
  <p:tag name="LATEXFORMWIDTH" val="384"/>
  <p:tag name="LATEXFORMWRAP" val="Fals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2313.75"/>
  <p:tag name="LATEXADDIN" val="\documentclass{article}&#10;\usepackage{amsmath}&#10;\usepackage{amsmath}&#10;\usepackage{amsmath}&#10;\usepackage{amssymb}&#10;\usepackage{bbm}&#10;\usepackage[titlenumbered,ruled]{algorithm2e}&#10;&#10;\DeclareMathOperator*{\minimize}{minimize}&#10;\DeclareMathOperator*{\argmin}{arg\,min}&#10;\pagestyle{empty}&#10;\begin{document}&#10;&#10;&#10;&#10; $(2\mathbf{A}^\top \mathbf{A} + u_k\mathbf{I}_n) \mathbf{c}_{k+1} = 2\mathbf{A}^\top \mathbf{b} - \Psi_k + u_k \mathbf{z}_k$&#10;&#10;\end{document}"/>
  <p:tag name="IGUANATEXSIZE" val="20"/>
  <p:tag name="IGUANATEXCURSOR" val="420"/>
  <p:tag name="TRANSPARENCY" val="True"/>
  <p:tag name="FILENAME" val=""/>
  <p:tag name="LATEXENGINEID" val="0"/>
  <p:tag name="TEMPFOLDER" val="c:\temp\"/>
  <p:tag name="LATEXFORMHEIGHT" val="312"/>
  <p:tag name="LATEXFORMWIDTH" val="384"/>
  <p:tag name="LATEXFORMWRAP" val="Fals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87.75"/>
  <p:tag name="ORIGINALWIDTH" val="99"/>
  <p:tag name="LATEXADDIN" val="\documentclass{article}&#10;\usepackage{amsmath}&#10;\usepackage{amsmath}&#10;\usepackage{amsmath}&#10;\usepackage{amssymb}&#10;\usepackage{bbm}&#10;&#10;\DeclareMathOperator*{\minimize}{minimize}&#10;\DeclareMathOperator*{\argmin}{arg\,min}&#10;\pagestyle{empty}&#10;\begin{document}&#10;&#10;&#10;$\mathbf{A}$&#10;\end{document}"/>
  <p:tag name="IGUANATEXSIZE" val="20"/>
  <p:tag name="IGUANATEXCURSOR" val="257"/>
  <p:tag name="TRANSPARENCY" val="True"/>
  <p:tag name="FILENAME" val=""/>
  <p:tag name="LATEXENGINEID" val="0"/>
  <p:tag name="TEMPFOLDER" val="c:\temp\"/>
  <p:tag name="LATEXFORMHEIGHT" val="312"/>
  <p:tag name="LATEXFORMWIDTH" val="384"/>
  <p:tag name="LATEXFORMWRAP" val="Fals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54"/>
  <p:tag name="ORIGINALWIDTH" val="83.25"/>
  <p:tag name="LATEXADDIN" val="\documentclass{article}&#10;\usepackage{amsmath}&#10;\usepackage{amsmath}&#10;\usepackage{amsmath}&#10;\usepackage{amssymb}&#10;\usepackage{bbm}&#10;&#10;\DeclareMathOperator*{\minimize}{minimize}&#10;\DeclareMathOperator*{\argmin}{arg\,min}&#10;\pagestyle{empty}&#10;\begin{document}&#10;&#10;&#10;$\approx$&#10;\end{document}"/>
  <p:tag name="IGUANATEXSIZE" val="20"/>
  <p:tag name="IGUANATEXCURSOR" val="255"/>
  <p:tag name="TRANSPARENCY" val="True"/>
  <p:tag name="FILENAME" val=""/>
  <p:tag name="LATEXENGINEID" val="0"/>
  <p:tag name="TEMPFOLDER" val="c:\temp\"/>
  <p:tag name="LATEXFORMHEIGHT" val="312"/>
  <p:tag name="LATEXFORMWIDTH" val="384"/>
  <p:tag name="LATEXFORMWRAP" val="Fals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19"/>
  <p:tag name="TRANSPARENCY" val="True"/>
  <p:tag name="FILENAME" val=""/>
  <p:tag name="LATEXENGINEID" val="0"/>
  <p:tag name="TEMPFOLDER" val="c:\temp\"/>
  <p:tag name="LATEXFORMHEIGHT" val="312"/>
  <p:tag name="LATEXFORMWIDTH" val="384"/>
  <p:tag name="LATEXFORMWRAP" val="Fals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87.5"/>
  <p:tag name="ORIGINALWIDTH" val="1981.5"/>
  <p:tag name="LATEXADDIN" val="\documentclass{article}&#10;\usepackage{amsmath}&#10;&#10;\DeclareMathOperator*{\minimize}{minimize}&#10;\DeclareMathOperator*{\argmin}{arg\,min}&#10;\pagestyle{empty}&#10;\begin{document}&#10;&#10;&#10;\begin{equation}&#10;\begin{aligned}&#10;\min_{\mathbf{c}} ~ \|\mathbf{c} - (\mathbf{c}^k - \nabla f(\mathbf{c}^k)/L )  \|  + \lambda \| \mathbf{c} \|_1&#10;\nonumber&#10;\end{aligned}&#10;\end{equation}&#10;&#10;\end{document}"/>
  <p:tag name="IGUANATEXSIZE" val="20"/>
  <p:tag name="IGUANATEXCURSOR" val="273"/>
  <p:tag name="TRANSPARENCY" val="True"/>
  <p:tag name="FILENAME" val=""/>
  <p:tag name="LATEXENGINEID" val="0"/>
  <p:tag name="TEMPFOLDER" val="c:\temp\"/>
  <p:tag name="LATEXFORMHEIGHT" val="312"/>
  <p:tag name="LATEXFORMWIDTH" val="384"/>
  <p:tag name="LATEXFORMWRAP" val="Fals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93"/>
  <p:tag name="TRANSPARENCY" val="True"/>
  <p:tag name="FILENAME" val=""/>
  <p:tag name="LATEXENGINEID" val="0"/>
  <p:tag name="TEMPFOLDER" val="c:\temp\"/>
  <p:tag name="LATEXFORMHEIGHT" val="312"/>
  <p:tag name="LATEXFORMWIDTH" val="384"/>
  <p:tag name="LATEXFORMWRAP" val="Fals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7.5"/>
  <p:tag name="ORIGINALWIDTH" val="1981.5"/>
  <p:tag name="LATEXADDIN" val="\documentclass{article}&#10;\usepackage{amsmath}&#10;&#10;\DeclareMathOperator*{\minimize}{minimize}&#10;\DeclareMathOperator*{\argmin}{arg\,min}&#10;\pagestyle{empty}&#10;\begin{document}&#10;&#10;&#10;\begin{equation}&#10;\begin{aligned}&#10;\min_{\mathbf{c}} ~ \|\mathbf{c} - (\mathbf{c}^k - \nabla f(\mathbf{c}^k)/L )  \|  + \lambda \| \mathbf{c} \|_1&#10;\nonumber&#10;\end{aligned}&#10;\end{equation}&#10;&#10;\end{document}"/>
  <p:tag name="IGUANATEXSIZE" val="20"/>
  <p:tag name="IGUANATEXCURSOR" val="273"/>
  <p:tag name="TRANSPARENCY" val="True"/>
  <p:tag name="FILENAME" val=""/>
  <p:tag name="LATEXENGINEID" val="0"/>
  <p:tag name="TEMPFOLDER" val="c:\temp\"/>
  <p:tag name="LATEXFORMHEIGHT" val="312"/>
  <p:tag name="LATEXFORMWIDTH" val="384"/>
  <p:tag name="LATEXFORMWRAP" val="Fals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93"/>
  <p:tag name="TRANSPARENCY" val="True"/>
  <p:tag name="FILENAME" val=""/>
  <p:tag name="LATEXENGINEID" val="0"/>
  <p:tag name="TEMPFOLDER" val="c:\temp\"/>
  <p:tag name="LATEXFORMHEIGHT" val="312"/>
  <p:tag name="LATEXFORMWIDTH" val="384"/>
  <p:tag name="LATEXFORMWRAP" val="Fals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2313.75"/>
  <p:tag name="LATEXADDIN" val="\documentclass{article}&#10;\usepackage{amsmath}&#10;\usepackage{amsmath}&#10;\usepackage{amsmath}&#10;\usepackage{amssymb}&#10;\usepackage{bbm}&#10;\usepackage[titlenumbered,ruled]{algorithm2e}&#10;&#10;\DeclareMathOperator*{\minimize}{minimize}&#10;\DeclareMathOperator*{\argmin}{arg\,min}&#10;\pagestyle{empty}&#10;\begin{document}&#10;&#10;&#10;&#10; $(2\mathbf{A}^\top \mathbf{A} + u_k\mathbf{I}_n) \mathbf{c}_{k+1} = 2\mathbf{A}^\top \mathbf{b} - \Psi_k + u_k \mathbf{z}_k$&#10;&#10;\end{document}"/>
  <p:tag name="IGUANATEXSIZE" val="20"/>
  <p:tag name="IGUANATEXCURSOR" val="420"/>
  <p:tag name="TRANSPARENCY" val="True"/>
  <p:tag name="FILENAME" val=""/>
  <p:tag name="LATEXENGINEID" val="0"/>
  <p:tag name="TEMPFOLDER" val="c:\temp\"/>
  <p:tag name="LATEXFORMHEIGHT" val="312"/>
  <p:tag name="LATEXFORMWIDTH" val="384"/>
  <p:tag name="LATEXFORMWRAP" val="Fals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50"/>
  <p:tag name="ORIGINALWIDTH" val="2178.75"/>
  <p:tag name="LATEXADDIN" val="\documentclass{article}&#10;\usepackage{amsmath}&#10;\usepackage{amsmath}&#10;\usepackage{amsmath}&#10;\usepackage{amssymb}&#10;\usepackage{bbm}&#10;\usepackage[titlenumbered,ruled]{algorithm2e}&#10;&#10;&#10;\DeclareMathOperator*{\minimize}{minimize}&#10;\DeclareMathOperator*{\argmin}{arg\,min}&#10;\pagestyle{empty}&#10;\begin{document}&#10;&#10;&#10;$(\rho_k \mathbf{A}\mathbf{A}^\top + \frac{1}{2} \mathbf{I}_m)\Psi_{k+1} = \mathbf{A}(\rho_k \zeta -\mathbf{c}) - \mathbf{b}$&#10;\end{document}"/>
  <p:tag name="IGUANATEXSIZE" val="20"/>
  <p:tag name="IGUANATEXCURSOR" val="419"/>
  <p:tag name="TRANSPARENCY" val="True"/>
  <p:tag name="FILENAME" val=""/>
  <p:tag name="LATEXENGINEID" val="0"/>
  <p:tag name="TEMPFOLDER" val="c:\temp\"/>
  <p:tag name="LATEXFORMHEIGHT" val="312"/>
  <p:tag name="LATEXFORMWIDTH" val="384"/>
  <p:tag name="LATEXFORMWRAP" val="Fals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364.5"/>
  <p:tag name="ORIGINALWIDTH" val="1332"/>
  <p:tag name="LATEXADDIN" val="\documentclass{article}&#10;\usepackage{amsmath}&#10;&#10;\DeclareMathOperator*{\minimize}{minimize}&#10;\DeclareMathOperator*{\argmin}{arg\,min}&#10;\pagestyle{empty}&#10;\begin{document}&#10;&#10;&#10;\begin{equation}&#10;\begin{aligned}&#10;\min_{\tilde{\mathbf{c}}} ~ &amp;||\tilde{\mathbf{A}}\tilde{\mathbf{c}} - \mathbf{b} ||_2^2 + \lambda ||\tilde{\mathbf{c}}||_1  \\&#10;&amp; \text{s.t} ~~~\mathbf{D} \tilde{\mathbf{c}} = \mathbf{0}&#10;\nonumber&#10;\end{aligned}&#10;\end{equation}&#10;&#10;&#10;\end{document}"/>
  <p:tag name="IGUANATEXSIZE" val="20"/>
  <p:tag name="IGUANATEXCURSOR" val="329"/>
  <p:tag name="TRANSPARENCY" val="True"/>
  <p:tag name="FILENAME" val=""/>
  <p:tag name="LATEXENGINEID" val="0"/>
  <p:tag name="TEMPFOLDER" val="c:\temp\"/>
  <p:tag name="LATEXFORMHEIGHT" val="312"/>
  <p:tag name="LATEXFORMWIDTH" val="384"/>
  <p:tag name="LATEXFORMWRAP" val="Fals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0"/>
  <p:tag name="ORIGINALWIDTH" val="2178.75"/>
  <p:tag name="LATEXADDIN" val="\documentclass{article}&#10;\usepackage{amsmath}&#10;\usepackage{amsmath}&#10;\usepackage{amsmath}&#10;\usepackage{amssymb}&#10;\usepackage{bbm}&#10;\usepackage[titlenumbered,ruled]{algorithm2e}&#10;&#10;&#10;\DeclareMathOperator*{\minimize}{minimize}&#10;\DeclareMathOperator*{\argmin}{arg\,min}&#10;\pagestyle{empty}&#10;\begin{document}&#10;&#10;&#10;$(\rho_k \mathbf{A}\mathbf{A}^\top + \frac{1}{2} \mathbf{I}_m)\Psi_{k+1} = \mathbf{A}(\rho_k \zeta -\mathbf{c}) - \mathbf{b}$&#10;\end{document}"/>
  <p:tag name="IGUANATEXSIZE" val="20"/>
  <p:tag name="IGUANATEXCURSOR" val="419"/>
  <p:tag name="TRANSPARENCY" val="True"/>
  <p:tag name="FILENAME" val=""/>
  <p:tag name="LATEXENGINEID" val="0"/>
  <p:tag name="TEMPFOLDER" val="c:\temp\"/>
  <p:tag name="LATEXFORMHEIGHT" val="312"/>
  <p:tag name="LATEXFORMWIDTH" val="384"/>
  <p:tag name="LATEXFORMWRAP" val="Fals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19"/>
  <p:tag name="TRANSPARENCY" val="True"/>
  <p:tag name="FILENAME" val=""/>
  <p:tag name="LATEXENGINEID" val="0"/>
  <p:tag name="TEMPFOLDER" val="c:\temp\"/>
  <p:tag name="LATEXFORMHEIGHT" val="312"/>
  <p:tag name="LATEXFORMWIDTH" val="384"/>
  <p:tag name="LATEXFORMWRAP" val="Fals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453"/>
  <p:tag name="ORIGINALWIDTH" val="1044"/>
  <p:tag name="LATEXADDIN" val="\documentclass{article}&#10;\usepackage{amsmath}&#10;&#10;\DeclareMathOperator*{\minimize}{minimize}&#10;\DeclareMathOperator*{\argmin}{arg\,min}&#10;\pagestyle{empty}&#10;\begin{document}&#10;&#10;&#10;\begin{equation}&#10;\begin{aligned}&#10;\min_{\Psi} ~ \frac{1}{4} \|\Psi \|_2^2 + \Psi^\top \mathbf{b} \\&#10;\text{s.t.} ~ ~  \|\mathbf{A}^{\mathbf{H}} \Psi \|_\infty \leq \lambda   &#10;\nonumber&#10;\end{aligned}&#10;\end{equation}&#10;&#10;\end{document}"/>
  <p:tag name="IGUANATEXSIZE" val="20"/>
  <p:tag name="IGUANATEXCURSOR" val="307"/>
  <p:tag name="TRANSPARENCY" val="True"/>
  <p:tag name="FILENAME" val=""/>
  <p:tag name="LATEXENGINEID" val="0"/>
  <p:tag name="TEMPFOLDER" val="c:\temp\"/>
  <p:tag name="LATEXFORMHEIGHT" val="312"/>
  <p:tag name="LATEXFORMWIDTH" val="384"/>
  <p:tag name="LATEXFORMWRAP" val="Fals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476.25"/>
  <p:tag name="ORIGINALWIDTH" val="1350"/>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Psi\|_2^2 + \Psi^{\mathbf{H}} \mathbf{b} \nonumber \\&#10;&amp;\text{s.t}~\|\mathbf{\tilde{A}}^{\mathbf{H}} \Psi + \mathbf{D}^{\mathbf{H}} \theta \|_\infty \leq \lambda \nonumber&#10;\end{aligned}&#10;\end{equation}&#10;&#10;&#10;\end{document}"/>
  <p:tag name="IGUANATEXSIZE" val="20"/>
  <p:tag name="IGUANATEXCURSOR" val="497"/>
  <p:tag name="TRANSPARENCY" val="True"/>
  <p:tag name="FILENAME" val=""/>
  <p:tag name="LATEXENGINEID" val="0"/>
  <p:tag name="TEMPFOLDER" val="c:\temp\"/>
  <p:tag name="LATEXFORMHEIGHT" val="471.75"/>
  <p:tag name="LATEXFORMWIDTH" val="937.5"/>
  <p:tag name="LATEXFORMWRAP" val="Fals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9"/>
  <p:tag name="ORIGINALWIDTH" val="1329"/>
  <p:tag name="LATEXADDIN" val="\documentclass{article}&#10;\usepackage{amsmath}&#10;&#10;\DeclareMathOperator*{\minimize}{minimize}&#10;\DeclareMathOperator*{\argmin}{arg\,min}&#10;\pagestyle{empty}&#10;\begin{document}&#10;&#10;&#10;\begin{equation}&#10;\begin{aligned}&#10;\min_{\mathbf{c}} ~ \underbrace{\|\mathbf{A} \mathbf{c} - \mathbf{b} \|_2^2}_{f(\mathbf{c})}  + \lambda \underbrace{\| \mathbf{c} \|_1}_{g(\mathbf{c})}&#10;\nonumber&#10;\end{aligned}&#10;\end{equation}&#10;&#10;\end{document}"/>
  <p:tag name="IGUANATEXSIZE" val="20"/>
  <p:tag name="IGUANATEXCURSOR" val="349"/>
  <p:tag name="TRANSPARENCY" val="True"/>
  <p:tag name="FILENAME" val=""/>
  <p:tag name="LATEXENGINEID" val="0"/>
  <p:tag name="TEMPFOLDER" val="c:\temp\"/>
  <p:tag name="LATEXFORMHEIGHT" val="312"/>
  <p:tag name="LATEXFORMWIDTH" val="384"/>
  <p:tag name="LATEXFORMWRAP" val="Fals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54.25"/>
  <p:tag name="ORIGINALWIDTH" val="3105.75"/>
  <p:tag name="LATEXADDIN" val="\documentclass{article}&#10;\usepackage{amsmath}&#10;&#10;\DeclareMathOperator*{\minimize}{minimize}&#10;\DeclareMathOperator*{\argmin}{arg\,min}&#10;\pagestyle{empty}&#10;\begin{document}&#10;&#10;&#10;\begin{equation}&#10;\begin{aligned}&#10;f(\mathbf{c}) \leq s(\mathbf{c},\mathbf{c}^k) = f(\mathbf{c}^k) + (\mathbf{c}-\mathbf{c}^k)^\top \nabla f(\mathbf{c}^k ) + \frac{L}{2} \|\mathbf{c} - \mathbf{c}^k \|_2^2 \nonumber&#10;\end{aligned}&#10;\end{equation}&#10;&#10;\end{document}"/>
  <p:tag name="IGUANATEXSIZE" val="20"/>
  <p:tag name="IGUANATEXCURSOR" val="369"/>
  <p:tag name="TRANSPARENCY" val="True"/>
  <p:tag name="FILENAME" val=""/>
  <p:tag name="LATEXENGINEID" val="0"/>
  <p:tag name="TEMPFOLDER" val="c:\temp\"/>
  <p:tag name="LATEXFORMHEIGHT" val="312"/>
  <p:tag name="LATEXFORMWIDTH" val="384"/>
  <p:tag name="LATEXFORMWRAP" val="Fals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87.5"/>
  <p:tag name="ORIGINALWIDTH" val="1981.5"/>
  <p:tag name="LATEXADDIN" val="\documentclass{article}&#10;\usepackage{amsmath}&#10;&#10;\DeclareMathOperator*{\minimize}{minimize}&#10;\DeclareMathOperator*{\argmin}{arg\,min}&#10;\pagestyle{empty}&#10;\begin{document}&#10;&#10;&#10;\begin{equation}&#10;\begin{aligned}&#10;\min_{\mathbf{c}} ~ \|\mathbf{c} - (\mathbf{c}^k - \nabla f(\mathbf{c}^k)/L )  \|  + \lambda \| \mathbf{c} \|_1&#10;\nonumber&#10;\end{aligned}&#10;\end{equation}&#10;&#10;\end{document}"/>
  <p:tag name="IGUANATEXSIZE" val="20"/>
  <p:tag name="IGUANATEXCURSOR" val="273"/>
  <p:tag name="TRANSPARENCY" val="True"/>
  <p:tag name="FILENAME" val=""/>
  <p:tag name="LATEXENGINEID" val="0"/>
  <p:tag name="TEMPFOLDER" val="c:\temp\"/>
  <p:tag name="LATEXFORMHEIGHT" val="312"/>
  <p:tag name="LATEXFORMWIDTH" val="384"/>
  <p:tag name="LATEXFORMWRAP" val="Fals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84.75"/>
  <p:tag name="ORIGINALWIDTH" val="104.25"/>
  <p:tag name="LATEXADDIN" val="\documentclass{article}&#10;\usepackage{amsmath}&#10;\usepackage{amsmath}&#10;\usepackage{amsmath}&#10;\usepackage{amssymb}&#10;\usepackage{bbm}&#10;&#10;\DeclareMathOperator*{\minimize}{minimize}&#10;\DeclareMathOperator*{\argmin}{arg\,min}&#10;\pagestyle{empty}&#10;\begin{document}&#10;&#10;&#10;$L$:&#10;\end{document}"/>
  <p:tag name="IGUANATEXSIZE" val="20"/>
  <p:tag name="IGUANATEXCURSOR" val="251"/>
  <p:tag name="TRANSPARENCY" val="True"/>
  <p:tag name="FILENAME" val=""/>
  <p:tag name="LATEXENGINEID" val="0"/>
  <p:tag name="TEMPFOLDER" val="c:\temp\"/>
  <p:tag name="LATEXFORMHEIGHT" val="312"/>
  <p:tag name="LATEXFORMWIDTH" val="384"/>
  <p:tag name="LATEXFORMWRAP" val="Fals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291.75"/>
  <p:tag name="LATEXADDIN" val="\documentclass{article}&#10;\usepackage{amsmath}&#10;\usepackage{amsmath}&#10;\usepackage{amsmath}&#10;\usepackage{amssymb}&#10;\usepackage{bbm}&#10;&#10;\DeclareMathOperator*{\minimize}{minimize}&#10;\DeclareMathOperator*{\argmin}{arg\,min}&#10;\pagestyle{empty}&#10;\begin{document}&#10;&#10;&#10;$\mathbf{A}^\top \mathbf{A}$&#10;\end{document}"/>
  <p:tag name="IGUANATEXSIZE" val="20"/>
  <p:tag name="IGUANATEXCURSOR" val="274"/>
  <p:tag name="TRANSPARENCY" val="True"/>
  <p:tag name="FILENAME" val=""/>
  <p:tag name="LATEXENGINEID" val="0"/>
  <p:tag name="TEMPFOLDER" val="c:\temp\"/>
  <p:tag name="LATEXFORMHEIGHT" val="312"/>
  <p:tag name="LATEXFORMWIDTH" val="384"/>
  <p:tag name="LATEXFORMWRAP" val="Fals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415.25"/>
  <p:tag name="ORIGINALWIDTH" val="4295.25"/>
  <p:tag name="LATEXADDIN" val="\documentclass{article}&#10;\usepackage{amsmath}&#10;\usepackage{amsmath}&#10;\usepackage{amsmath}&#10;\usepackage{amssymb}&#10;\usepackage{bbm}&#10;\usepackage[titlenumbered,ruled]{algorithm2e}&#10;&#10;\DeclareMathOperator*{\minimize}{minimize}&#10;\DeclareMathOperator*{\argmin}{arg\,min}&#10;\pagestyle{empty}&#10;\begin{document}&#10;&#10;\begin{algorithm}[t]&#10;\label{algo_PL}&#10;\caption{PL-ADMM}&#10;\SetKwInOut{Input}{Input}&#10;\SetKwInOut{Output}{Output}&#10;\Input{$\mathbf{b}, \mathbf{A}, \mathbf{c} = \mathbf{0}_n, \mathbf{z} = \mathbf{0}_n, \Psi = \mathbf{0}_m, \lambda, u_1, \gamma &gt; 1$.}&#10;\Output{$\mathbf{c}$}&#10;  \While{\emph{not converged}}{&#10; $\mathbf{c}$ \textbf{update:} solve $(2\mathbf{A}^\top \mathbf{A} + u_k\mathbf{I}_n) \mathbf{c}_{k+1} = 2\mathbf{A}^\top \mathbf{b} - \Psi_k + u_k \mathbf{z}_k$ \newline&#10; $\mathbf{z}$ \textbf{update:}  $\mathbf{z}_{k+1} = \text{soft}(\mathbf{c}_{k+1} + \Psi_k/ u_k)$. \newline&#10; $\Psi$  \textbf{update:}  $\Psi_{k+1} = \Psi_k + u_k(\mathbf{c}_{k+1} - \mathbf{z}_{k+1})$  \newline&#10; $u_{k+1} = \gamma u_k$&#10;  }&#10;\end{algorithm}&#10;\end{document}"/>
  <p:tag name="IGUANATEXSIZE" val="20"/>
  <p:tag name="IGUANATEXCURSOR" val="919"/>
  <p:tag name="TRANSPARENCY" val="True"/>
  <p:tag name="FILENAME" val=""/>
  <p:tag name="LATEXENGINEID" val="0"/>
  <p:tag name="TEMPFOLDER" val="c:\temp\"/>
  <p:tag name="LATEXFORMHEIGHT" val="312"/>
  <p:tag name="LATEXFORMWIDTH" val="384"/>
  <p:tag name="LATEXFORMWRAP" val="Fals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431.75"/>
  <p:tag name="ORIGINALWIDTH" val="4295.25"/>
  <p:tag name="LATEXADDIN" val="\documentclass{article}&#10;\usepackage{amsmath}&#10;\usepackage{amsmath}&#10;\usepackage{amsmath}&#10;\usepackage{amssymb}&#10;\usepackage{bbm}&#10;\usepackage[titlenumbered,ruled]{algorithm2e}&#10;&#10;&#10;\DeclareMathOperator*{\minimize}{minimize}&#10;\DeclareMathOperator*{\argmin}{arg\,min}&#10;\pagestyle{empty}&#10;\begin{document}&#10;&#10;&#10;&#10;\begin{algorithm}[t]&#10;\label{algo_DL}&#10;\caption{DL-ADMM} &#10;\SetKwInOut{Input}{Input}&#10;\SetKwInOut{Output}{Output}&#10;\Input{$\mathbf{b}, \mathbf{A}, \mathbf{c} = \mathbf{0}_n, \zeta = \mathbf{0}_n, \Psi = \mathbf{0}_m, \lambda, \rho_1, \gamma &gt; 1$}&#10;\Output{$\mathbf{c}$}&#10;  \While{\emph{not converged}}{&#10;  $\Psi$ \textbf{update:} solve $(\rho_k \mathbf{A}\mathbf{A}^\top + \frac{1}{2} \mathbf{I}_m)\Psi_{k+1} = \mathbf{A}(\rho_k \zeta -\mathbf{c}) - \mathbf{b}$. \newline&#10; $\zeta$ \textbf{update:}  $\zeta_{k+1}= \text{proj}_{\ell_\infty,\lambda}(\mathbf{A}^\top \Psi_{k+1} + \mathbf{c}_k/\rho_k)$. \newline&#10; $\mathbf{c}$ \textbf{update:}  $\mathbf{c}_{k+1} = \mathbf{c}_k + \rho_k(\mathbf{A}^\top \Psi_{k+1} - \zeta_{k+1})$). \newline&#10; $\rho_{k+1} = \gamma \rho_k$&#10;  }&#10;\end{algorithm}&#10;&#10;\end{document}"/>
  <p:tag name="IGUANATEXSIZE" val="20"/>
  <p:tag name="IGUANATEXCURSOR" val="349"/>
  <p:tag name="TRANSPARENCY" val="True"/>
  <p:tag name="FILENAME" val=""/>
  <p:tag name="LATEXENGINEID" val="0"/>
  <p:tag name="TEMPFOLDER" val="c:\temp\"/>
  <p:tag name="LATEXFORMHEIGHT" val="312"/>
  <p:tag name="LATEXFORMWIDTH" val="384"/>
  <p:tag name="LATEXFORMWRAP" val="Fals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96"/>
  <p:tag name="ORIGINALWIDTH" val="570"/>
  <p:tag name="LATEXADDIN" val="\documentclass{article}&#10;\usepackage{amsmath}&#10;\usepackage{amsmath}&#10;\usepackage{amsmath}&#10;\usepackage{amssymb}&#10;\usepackage{bbm}&#10;&#10;\DeclareMathOperator*{\minimize}{minimize}&#10;\DeclareMathOperator*{\argmin}{arg\,min}&#10;\pagestyle{empty}&#10;\begin{document}&#10;&#10;&#10;$\mathbf{A} \in \mathbb{R}^{m \times n}$&#10;\end{document}"/>
  <p:tag name="IGUANATEXSIZE" val="20"/>
  <p:tag name="IGUANATEXCURSOR" val="272"/>
  <p:tag name="TRANSPARENCY" val="True"/>
  <p:tag name="FILENAME" val=""/>
  <p:tag name="LATEXENGINEID" val="0"/>
  <p:tag name="TEMPFOLDER" val="c:\temp\"/>
  <p:tag name="LATEXFORMHEIGHT" val="312"/>
  <p:tag name="LATEXFORMWIDTH" val="384"/>
  <p:tag name="LATEXFORMWRAP" val="Fals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19"/>
  <p:tag name="TRANSPARENCY" val="True"/>
  <p:tag name="FILENAME" val=""/>
  <p:tag name="LATEXENGINEID" val="0"/>
  <p:tag name="TEMPFOLDER" val="c:\temp\"/>
  <p:tag name="LATEXFORMHEIGHT" val="312"/>
  <p:tag name="LATEXFORMWIDTH" val="384"/>
  <p:tag name="LATEXFORMWRAP" val="Fals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453.75"/>
  <p:tag name="ORIGINALWIDTH" val="1044"/>
  <p:tag name="LATEXADDIN" val="\documentclass{article}&#10;\usepackage{amsmath}&#10;&#10;\DeclareMathOperator*{\minimize}{minimize}&#10;\DeclareMathOperator*{\argmin}{arg\,min}&#10;\pagestyle{empty}&#10;\begin{document}&#10;&#10;&#10;\begin{equation}&#10;\begin{aligned}&#10;\min_{\Psi} ~ \frac{1}{4} \|\Psi \|_2^2 + \Psi^\top \mathbf{b} \\&#10;\text{s.t.} ~ ~  \|\mathbf{A}^\top \Psi \|_\infty \leq \lambda   &#10;\nonumber&#10;\end{aligned}&#10;\end{equation}&#10;&#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672.75"/>
  <p:tag name="ORIGINALWIDTH" val="2714.25"/>
  <p:tag name="LATEXADDIN" val="\documentclass{article}&#10;\usepackage{amsmath}&#10;\usepackage{amsmath}&#10;\usepackage{amsmath}&#10;\usepackage{amssymb}&#10;\usepackage{bbm}&#10;&#10;\DeclareMathOperator*{\minimize}{minimize}&#10;\DeclareMathOperator*{\argmin}{arg\,min}&#10;\pagestyle{empty}&#10;\begin{document}&#10;&#10;&#10;\begin{equation}&#10;\mathbf{A} \mathbf{x} = C(\mathbf{a}) \mathbf{x}&#10;\begin{bmatrix}&#10;a_1 &amp; a_2 &amp; \dots &amp; a_n \\&#10;a_n &amp; a_1 &amp; \dots &amp; a_{n-1} \\&#10;\vdots &amp; \vdots &amp; \vdots &amp; \vdots \\&#10;a_2 &amp; a_3 &amp; \dots &amp; a_1&#10;\end{bmatrix} \nonumber&#10;\begin{bmatrix}&#10;x_1 \\&#10;x_2 \\&#10;\vdots \\&#10;x_n&#10;\end{bmatrix} = \mathbf{a} \circledast \mathbf{x}&#10;\end{equation}&#10;&#10;\end{document}"/>
  <p:tag name="IGUANATEXSIZE" val="20"/>
  <p:tag name="IGUANATEXCURSOR" val="312"/>
  <p:tag name="TRANSPARENCY" val="True"/>
  <p:tag name="FILENAME" val=""/>
  <p:tag name="LATEXENGINEID" val="0"/>
  <p:tag name="TEMPFOLDER" val="c:\temp\"/>
  <p:tag name="LATEXFORMHEIGHT" val="312"/>
  <p:tag name="LATEXFORMWIDTH" val="384"/>
  <p:tag name="LATEXFORMWRAP" val="Fals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2.5"/>
  <p:tag name="ORIGINALWIDTH" val="1205.25"/>
  <p:tag name="LATEXADDIN" val="\documentclass{article}&#10;\usepackage{amsmath}&#10;\usepackage{amsmath}&#10;\usepackage{amsmath}&#10;\usepackage{amssymb}&#10;\usepackage{bbm}&#10;&#10;\DeclareMathOperator*{\minimize}{minimize}&#10;\DeclareMathOperator*{\argmin}{arg\,min}&#10;\pagestyle{empty}&#10;\begin{document}&#10;&#10;&#10;\begin{equation}&#10;\mathbf{A}^{\mathbf{H}} \mathbf{x} = C(\mathbf{a}) \mathbf{x}&#10;= \mathbf{a} * \mathbf{x} \nonumber&#10;\end{equation}&#10;&#10;\end{document}"/>
  <p:tag name="IGUANATEXSIZE" val="20"/>
  <p:tag name="IGUANATEXCURSOR" val="361"/>
  <p:tag name="TRANSPARENCY" val="True"/>
  <p:tag name="FILENAME" val=""/>
  <p:tag name="LATEXENGINEID" val="0"/>
  <p:tag name="TEMPFOLDER" val="c:\temp\"/>
  <p:tag name="LATEXFORMHEIGHT" val="312"/>
  <p:tag name="LATEXFORMWIDTH" val="384"/>
  <p:tag name="LATEXFORMWRAP" val="Fals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35.75"/>
  <p:tag name="ORIGINALWIDTH" val="1091.25"/>
  <p:tag name="LATEXADDIN" val="\documentclass{article}&#10;\usepackage{amsmath}&#10;\usepackage{amsmath}&#10;\usepackage{amsmath}&#10;\usepackage{amssymb}&#10;\usepackage{bbm}&#10;&#10;\DeclareMathOperator*{\minimize}{minimize}&#10;\DeclareMathOperator*{\argmin}{arg\,min}&#10;\pagestyle{empty}&#10;\begin{document}&#10;&#10;&#10;$C(\mathbf{a}) = \mathbf{F} diag(\hat{\mathbf{a}}) \mathbf{F}^{\mathbf{H}}$&#10;&#10;\end{document}"/>
  <p:tag name="IGUANATEXSIZE" val="20"/>
  <p:tag name="IGUANATEXCURSOR" val="261"/>
  <p:tag name="TRANSPARENCY" val="True"/>
  <p:tag name="FILENAME" val=""/>
  <p:tag name="LATEXENGINEID" val="0"/>
  <p:tag name="TEMPFOLDER" val="c:\temp\"/>
  <p:tag name="LATEXFORMHEIGHT" val="312"/>
  <p:tag name="LATEXFORMWIDTH" val="384"/>
  <p:tag name="LATEXFORMWRAP" val="Fals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532.5"/>
  <p:tag name="LATEXADDIN" val="\documentclass{article}&#10;\usepackage{amsmath}&#10;\usepackage{amsmath}&#10;\usepackage{amsmath}&#10;\usepackage{amssymb}&#10;\usepackage{bbm}&#10;&#10;\DeclareMathOperator*{\minimize}{minimize}&#10;\DeclareMathOperator*{\argmin}{arg\,min}&#10;\pagestyle{empty}&#10;\begin{document}&#10;&#10;$\mathcal{O}(n\log n)$&#10;&#10;\end{document}"/>
  <p:tag name="IGUANATEXSIZE" val="20"/>
  <p:tag name="IGUANATEXCURSOR" val="259"/>
  <p:tag name="TRANSPARENCY" val="True"/>
  <p:tag name="FILENAME" val=""/>
  <p:tag name="LATEXENGINEID" val="0"/>
  <p:tag name="TEMPFOLDER" val="c:\temp\"/>
  <p:tag name="LATEXFORMHEIGHT" val="312"/>
  <p:tag name="LATEXFORMWIDTH" val="384"/>
  <p:tag name="LATEXFORMWRAP" val="Fals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535.75"/>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Psi\|_2^2 + \Psi^{\mathbf{H}} \mathbf{b} ~ ~ ~ \text{s.t}~\|\mathbf{\tilde{A}}^{\mathbf{H}} \Psi + \mathbf{D}^{\mathbf{H}} \theta \|_\infty \leq \lambda \nonumber&#10;\end{aligned}&#10;\end{equation}&#10;&#10;&#10;\end{document}"/>
  <p:tag name="IGUANATEXSIZE" val="20"/>
  <p:tag name="IGUANATEXCURSOR" val="361"/>
  <p:tag name="TRANSPARENCY" val="True"/>
  <p:tag name="FILENAME" val=""/>
  <p:tag name="LATEXENGINEID" val="0"/>
  <p:tag name="TEMPFOLDER" val="c:\temp\"/>
  <p:tag name="LATEXFORMHEIGHT" val="471.75"/>
  <p:tag name="LATEXFORMWIDTH" val="937.5"/>
  <p:tag name="LATEXFORMWRAP" val="Fals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53.5"/>
  <p:tag name="ORIGINALWIDTH" val="2373"/>
  <p:tag name="LATEXADDIN" val="\documentclass{article}&#10;\usepackage{amsmath}&#10;\usepackage{amsmath}&#10;\usepackage{amsmath}&#10;\usepackage{amssymb}&#10;\usepackage{bbm}&#10;&#10;\DeclareMathOperator*{\minimize}{minimize}&#10;\DeclareMathOperator*{\argmin}{arg\,min}&#10;\pagestyle{empty}&#10;\begin{document}&#10;&#10;&#10;\begin{equation}&#10;\begin{aligned}&#10;(\rho \mathbf{\tilde{A}} \mathbf{\tilde{A}}^{\mathbf{H}} + \frac{1}{2}\mathbf{I}_m) \Psi = \mathbf{\tilde{A}} (\rho \zeta - \rho \mathbf{D}^{\mathbf{H}} \theta - \tilde{\mathbf{c}}) - \mathbf{b} \nonumber&#10;\end{aligned}&#10;\end{equation}&#10;\end{document}"/>
  <p:tag name="IGUANATEXSIZE" val="20"/>
  <p:tag name="IGUANATEXCURSOR" val="484"/>
  <p:tag name="TRANSPARENCY" val="True"/>
  <p:tag name="FILENAME" val=""/>
  <p:tag name="LATEXENGINEID" val="0"/>
  <p:tag name="TEMPFOLDER" val="c:\temp\"/>
  <p:tag name="LATEXFORMHEIGHT" val="312"/>
  <p:tag name="LATEXFORMWIDTH" val="384"/>
  <p:tag name="LATEXFORMWRAP" val="Fals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53.5"/>
  <p:tag name="ORIGINALWIDTH" val="5055.75"/>
  <p:tag name="LATEXADDIN" val="\documentclass{article}&#10;\usepackage{amsmath}&#10;\usepackage{amsmath}&#10;\usepackage{amsmath}&#10;\usepackage{amssymb}&#10;\usepackage{bbm}&#10;&#10;\DeclareMathOperator*{\minimize}{minimize}&#10;\DeclareMathOperator*{\argmin}{arg\,min}&#10;\pagestyle{empty}&#10;\begin{document}&#10;&#10;&#10;\begin{equation}&#10;\begin{aligned}&#10;&amp;\mathcal{L}_{\rho}(\Psi, \theta, \zeta, \tilde{\mathbf{c}})  :=  \frac{1}{4}\|\Psi\|_2^2 + \Psi^{\mathbf{H}} \mathbf{b} + \mathbb{I}_{\{\|\zeta\|_\infty \leq \lambda\}} + &#10;\tilde{\mathbf{c}}^{\mathbf{H}} (\mathbf{\tilde{A}}^{\mathbf{H}} \Psi + \mathbf{D}^{\mathbf{H}} \theta - \zeta) + \frac{\rho}{2}\|\mathbf{\tilde{A}}^{\mathbf{H}} \Psi + \mathbf{D}^{\mathbf{H}} \theta - \zeta\|_2^2 \nonumber&#10;\end{aligned}&#10;\end{equation}&#10;&#10;\end{document}"/>
  <p:tag name="IGUANATEXSIZE" val="20"/>
  <p:tag name="IGUANATEXCURSOR" val="676"/>
  <p:tag name="TRANSPARENCY" val="True"/>
  <p:tag name="FILENAME" val=""/>
  <p:tag name="LATEXENGINEID" val="0"/>
  <p:tag name="TEMPFOLDER" val="c:\temp\"/>
  <p:tag name="LATEXFORMHEIGHT" val="349.5"/>
  <p:tag name="LATEXFORMWIDTH" val="603"/>
  <p:tag name="LATEXFORMWRAP" val="Fals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360"/>
  <p:tag name="ORIGINALWIDTH" val="1447.5"/>
  <p:tag name="LATEXADDIN" val="\documentclass{article}&#10;\usepackage{amsmath}&#10;\usepackage{amsmath}&#10;\usepackage{amsmath}&#10;\usepackage{amssymb}&#10;\usepackage{bbm}&#10;&#10;\DeclareMathOperator*{\minimize}{minimize}&#10;\DeclareMathOperator*{\argmin}{arg\,min}&#10;\pagestyle{empty}&#10;\begin{document}&#10;&#10;&#10;\begin{equation}&#10;%\vspace{-10pt}&#10;\begin{aligned}&#10;&amp; \hat{\Psi}^* = \frac{ \sum_i^N \mathbf{\hat{a}}_i^* \odot \mathbf{\hat{e}}_i^* - \mathbf{\hat{b}}^*}{\rho \sum_i^N \mathbf{\hat{a}}_i \odot \mathbf{\hat{a}}_i^*  + \frac{1}{2}\mathbf{1}_m} \nonumber&#10;\end{aligned}&#10;\end{equation}&#10;\end{document}"/>
  <p:tag name="IGUANATEXSIZE" val="20"/>
  <p:tag name="IGUANATEXCURSOR" val="486"/>
  <p:tag name="TRANSPARENCY" val="True"/>
  <p:tag name="FILENAME" val=""/>
  <p:tag name="LATEXENGINEID" val="0"/>
  <p:tag name="TEMPFOLDER" val="c:\temp\"/>
  <p:tag name="LATEXFORMHEIGHT" val="312"/>
  <p:tag name="LATEXFORMWIDTH" val="384"/>
  <p:tag name="LATEXFORMWRAP" val="Fals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63"/>
  <p:tag name="ORIGINALWIDTH" val="295.5"/>
  <p:tag name="LATEXADDIN" val="\documentclass{article}&#10;\usepackage{amsmath}&#10;\usepackage{amsmath}&#10;\usepackage{amsmath}&#10;\usepackage{amssymb}&#10;\usepackage{bbm}&#10;&#10;\DeclareMathOperator*{\minimize}{minimize}&#10;\DeclareMathOperator*{\argmin}{arg\,min}&#10;\pagestyle{empty}&#10;\begin{document}&#10;&#10;&#10;$n \times n$&#10;\end{document}"/>
  <p:tag name="IGUANATEXSIZE" val="20"/>
  <p:tag name="IGUANATEXCURSOR" val="258"/>
  <p:tag name="TRANSPARENCY" val="True"/>
  <p:tag name="FILENAME" val=""/>
  <p:tag name="LATEXENGINEID" val="0"/>
  <p:tag name="TEMPFOLDER" val="c:\temp\"/>
  <p:tag name="LATEXFORMHEIGHT" val="312"/>
  <p:tag name="LATEXFORMWIDTH" val="384"/>
  <p:tag name="LATEXFORMWRAP" val="Fals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78.5"/>
  <p:tag name="ORIGINALWIDTH" val="2001"/>
  <p:tag name="LATEXADDIN" val="\documentclass{article}&#10;\usepackage{amsmath}&#10;\usepackage{amsmath}&#10;\usepackage{amsmath}&#10;\usepackage{amssymb}&#10;\usepackage{bbm}&#10;&#10;\DeclareMathOperator*{\minimize}{minimize}&#10;\DeclareMathOperator*{\argmin}{arg\,min}&#10;\pagestyle{empty}&#10;\begin{document}&#10;&#10;&#10;$\mathbf{e} = \rho \zeta - \rho \mathbf{D}^{\mathbf{H}} \theta - \tilde{\mathbf{c}} = \begin{bmatrix} \mathbf{e}_1^{\mathbf{H}}, \ldots , \mathbf{e}_n^{\mathbf{H}} \end{bmatrix}^{\mathbf{H}}$&#10;\end{document}"/>
  <p:tag name="IGUANATEXSIZE" val="20"/>
  <p:tag name="IGUANATEXCURSOR" val="438"/>
  <p:tag name="TRANSPARENCY" val="True"/>
  <p:tag name="FILENAME" val=""/>
  <p:tag name="LATEXENGINEID" val="0"/>
  <p:tag name="TEMPFOLDER" val="c:\temp\"/>
  <p:tag name="LATEXFORMHEIGHT" val="312"/>
  <p:tag name="LATEXFORMWIDTH" val="384"/>
  <p:tag name="LATEXFORMWRAP" val="Fals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17.75"/>
  <p:tag name="ORIGINALWIDTH" val="133.5"/>
  <p:tag name="LATEXADDIN" val="\documentclass{article}&#10;\usepackage{amsmath}&#10;\usepackage{amsmath}&#10;\usepackage{amsmath}&#10;\usepackage{amssymb}&#10;\usepackage{bbm}&#10;&#10;\DeclareMathOperator*{\minimize}{minimize}&#10;\DeclareMathOperator*{\argmin}{arg\,min}&#10;\pagestyle{empty}&#10;\begin{document}&#10;&#10;&#10;$\hat{\Psi}^*$&#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535.75"/>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Psi\|_2^2 + \Psi^{\mathbf{H}} \mathbf{b} ~ ~ ~ \text{s.t}~\|\mathbf{\tilde{A}}^{\mathbf{H}} \Psi + \mathbf{D}^{\mathbf{H}} \theta \|_\infty \leq \lambda \nonumber&#10;\end{aligned}&#10;\end{equation}&#10;&#10;&#10;\end{document}"/>
  <p:tag name="IGUANATEXSIZE" val="20"/>
  <p:tag name="IGUANATEXCURSOR" val="361"/>
  <p:tag name="TRANSPARENCY" val="True"/>
  <p:tag name="FILENAME" val=""/>
  <p:tag name="LATEXENGINEID" val="0"/>
  <p:tag name="TEMPFOLDER" val="c:\temp\"/>
  <p:tag name="LATEXFORMHEIGHT" val="471.75"/>
  <p:tag name="LATEXFORMWIDTH" val="937.5"/>
  <p:tag name="LATEXFORMWRAP" val="Fals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1684.5"/>
  <p:tag name="LATEXADDIN" val="\documentclass{article}&#10;\usepackage{amsmath}&#10;\usepackage{amsmath}&#10;\usepackage{amsmath}&#10;\usepackage{amssymb}&#10;\usepackage{bbm}&#10;&#10;\DeclareMathOperator*{\minimize}{minimize}&#10;\DeclareMathOperator*{\argmin}{arg\,min}&#10;\pagestyle{empty}&#10;\begin{document}&#10;&#10;&#10;\begin{equation}&#10;\label{theta_up}&#10;\begin{aligned}&#10;&amp; \mathbf{D} (\mathbf{D}^{\mathbf{H}} \theta) =  \mathbf{D}(\zeta -  \tilde{\mathbf{c}}/\rho -  \mathbf{\tilde{A}}^{\mathbf{H}} \Psi) \nonumber&#10;\end{aligned}&#10;\end{equation}&#10;\end{document}"/>
  <p:tag name="IGUANATEXSIZE" val="20"/>
  <p:tag name="IGUANATEXCURSOR" val="440"/>
  <p:tag name="TRANSPARENCY" val="True"/>
  <p:tag name="FILENAME" val=""/>
  <p:tag name="LATEXENGINEID" val="0"/>
  <p:tag name="TEMPFOLDER" val="c:\temp\"/>
  <p:tag name="LATEXFORMHEIGHT" val="312"/>
  <p:tag name="LATEXFORMWIDTH" val="384"/>
  <p:tag name="LATEXFORMWRAP" val="Fals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53.5"/>
  <p:tag name="ORIGINALWIDTH" val="5055.75"/>
  <p:tag name="LATEXADDIN" val="\documentclass{article}&#10;\usepackage{amsmath}&#10;\usepackage{amsmath}&#10;\usepackage{amsmath}&#10;\usepackage{amssymb}&#10;\usepackage{bbm}&#10;&#10;\DeclareMathOperator*{\minimize}{minimize}&#10;\DeclareMathOperator*{\argmin}{arg\,min}&#10;\pagestyle{empty}&#10;\begin{document}&#10;&#10;&#10;\begin{equation}&#10;\begin{aligned}&#10;&amp;\mathcal{L}_{\rho}(\Psi, \theta, \zeta, \tilde{\mathbf{c}})  :=  \frac{1}{4}\|\Psi\|_2^2 + \Psi^{\mathbf{H}} \mathbf{b} + \mathbb{I}_{\{\|\zeta\|_\infty \leq \lambda\}} + &#10;\tilde{\mathbf{c}}^{\mathbf{H}} (\mathbf{\tilde{A}}^{\mathbf{H}} \Psi + \mathbf{D}^{\mathbf{H}} \theta - \zeta) + \frac{\rho}{2}\|\mathbf{\tilde{A}}^{\mathbf{H}} \Psi + \mathbf{D}^{\mathbf{H}} \theta - \zeta\|_2^2 \nonumber&#10;\end{aligned}&#10;\end{equation}&#10;&#10;\end{document}"/>
  <p:tag name="IGUANATEXSIZE" val="20"/>
  <p:tag name="IGUANATEXCURSOR" val="676"/>
  <p:tag name="TRANSPARENCY" val="True"/>
  <p:tag name="FILENAME" val=""/>
  <p:tag name="LATEXENGINEID" val="0"/>
  <p:tag name="TEMPFOLDER" val="c:\temp\"/>
  <p:tag name="LATEXFORMHEIGHT" val="349.5"/>
  <p:tag name="LATEXFORMWIDTH" val="603"/>
  <p:tag name="LATEXFORMWRAP" val="Fals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543"/>
  <p:tag name="ORIGINALWIDTH" val="2097"/>
  <p:tag name="LATEXADDIN" val="\documentclass{article}&#10;\usepackage{amsmath}&#10;\usepackage{amsmath}&#10;\usepackage{amsmath}&#10;\usepackage{amssymb}&#10;\usepackage{bbm}&#10;&#10;\DeclareMathOperator*{\minimize}{minimize}&#10;\DeclareMathOperator*{\argmin}{arg\,min}&#10;\pagestyle{empty}&#10;\begin{document}&#10;&#10;&#10;\begin{equation}&#10;\begin{aligned}&#10;\mathbf{\tilde{A}}^{\mathbf{H}} \Psi = \begin{bmatrix}\mathbf{C}(\mathbf{a}_1)^{\mathbf{H}} \\&#10;                                           \vdots \\&#10;                                           \mathbf{C}(\mathbf{a}_n)^{\mathbf{H}} \end{bmatrix}\Psi =&#10; \begin{bmatrix} \mathbf{F} (\mathbf{\hat{a}}_1 \odot \hat{\Psi}^*) \\&#10;                  \vdots \\&#10;                  \mathbf{F} (\mathbf{\hat{a}}_n \odot \hat{\Psi}^*) \\&#10;                  \end{bmatrix} \nonumber&#10;\end{aligned}&#10;\label{ATtheta}&#10;\end{equation}&#10;\end{document}"/>
  <p:tag name="IGUANATEXSIZE" val="20"/>
  <p:tag name="IGUANATEXCURSOR" val="741"/>
  <p:tag name="TRANSPARENCY" val="True"/>
  <p:tag name="FILENAME" val=""/>
  <p:tag name="LATEXENGINEID" val="0"/>
  <p:tag name="TEMPFOLDER" val="c:\temp\"/>
  <p:tag name="LATEXFORMHEIGHT" val="312"/>
  <p:tag name="LATEXFORMWIDTH" val="384"/>
  <p:tag name="LATEXFORMWRAP" val="Fals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256.5"/>
  <p:tag name="LATEXADDIN" val="\documentclass{article}&#10;\usepackage{amsmath}&#10;\usepackage{amsmath}&#10;\usepackage{amsmath}&#10;\usepackage{amssymb}&#10;\usepackage{bbm}&#10;&#10;\DeclareMathOperator*{\minimize}{minimize}&#10;\DeclareMathOperator*{\argmin}{arg\,min}&#10;\pagestyle{empty}&#10;\begin{document}&#10;&#10;&#10;$\mathbf{D}^{H} \theta$&#10;\end{document}"/>
  <p:tag name="IGUANATEXSIZE" val="20"/>
  <p:tag name="IGUANATEXCURSOR" val="269"/>
  <p:tag name="TRANSPARENCY" val="True"/>
  <p:tag name="FILENAME" val=""/>
  <p:tag name="LATEXENGINEID" val="0"/>
  <p:tag name="TEMPFOLDER" val="c:\temp\"/>
  <p:tag name="LATEXFORMHEIGHT" val="312"/>
  <p:tag name="LATEXFORMWIDTH" val="384"/>
  <p:tag name="LATEXFORMWRAP" val="Fals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535.75"/>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Psi\|_2^2 + \Psi^{\mathbf{H}} \mathbf{b} ~ ~ ~ \text{s.t}~\|\mathbf{\tilde{A}}^{\mathbf{H}} \Psi + \mathbf{D}^{\mathbf{H}} \theta \|_\infty \leq \lambda \nonumber&#10;\end{aligned}&#10;\end{equation}&#10;&#10;&#10;\end{document}"/>
  <p:tag name="IGUANATEXSIZE" val="20"/>
  <p:tag name="IGUANATEXCURSOR" val="361"/>
  <p:tag name="TRANSPARENCY" val="True"/>
  <p:tag name="FILENAME" val=""/>
  <p:tag name="LATEXENGINEID" val="0"/>
  <p:tag name="TEMPFOLDER" val="c:\temp\"/>
  <p:tag name="LATEXFORMHEIGHT" val="471.75"/>
  <p:tag name="LATEXFORMWIDTH" val="937.5"/>
  <p:tag name="LATEXFORMWRAP" val="Fals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11.75"/>
  <p:tag name="ORIGINALWIDTH" val="54"/>
  <p:tag name="LATEXADDIN" val="\documentclass{article}&#10;\usepackage{amsmath}&#10;\usepackage{amsmath}&#10;\usepackage{amsmath}&#10;\usepackage{amssymb}&#10;\usepackage{bbm}&#10;&#10;\DeclareMathOperator*{\minimize}{minimize}&#10;\DeclareMathOperator*{\argmin}{arg\,min}&#10;\pagestyle{empty}&#10;\begin{document}&#10;&#10;&#10;$\zeta$&#10;\end{document}"/>
  <p:tag name="IGUANATEXSIZE" val="20"/>
  <p:tag name="IGUANATEXCURSOR" val="253"/>
  <p:tag name="TRANSPARENCY" val="True"/>
  <p:tag name="FILENAME" val=""/>
  <p:tag name="LATEXENGINEID" val="0"/>
  <p:tag name="TEMPFOLDER" val="c:\temp\"/>
  <p:tag name="LATEXFORMHEIGHT" val="312"/>
  <p:tag name="LATEXFORMWIDTH" val="384"/>
  <p:tag name="LATEXFORMWRAP" val="Fals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1288.5"/>
  <p:tag name="LATEXADDIN" val="\documentclass{article}&#10;\usepackage{amsmath}&#10;\usepackage{amsmath}&#10;\usepackage{amsmath}&#10;\usepackage{amssymb}&#10;\usepackage{bbm}&#10;&#10;\DeclareMathOperator*{\minimize}{minimize}&#10;\DeclareMathOperator*{\argmin}{arg\,min}&#10;\pagestyle{empty}&#10;\begin{document}&#10;&#10;&#10;\begin{align}&#10;\zeta=\text{sign}(\mathbf{t})\odot \min(|\mathbf{t}|,\lambda) \nonumber&#10;\end{align}&#10;&#10;\end{document}"/>
  <p:tag name="IGUANATEXSIZE" val="20"/>
  <p:tag name="IGUANATEXCURSOR" val="332"/>
  <p:tag name="TRANSPARENCY" val="True"/>
  <p:tag name="FILENAME" val=""/>
  <p:tag name="LATEXENGINEID" val="0"/>
  <p:tag name="TEMPFOLDER" val="c:\temp\"/>
  <p:tag name="LATEXFORMHEIGHT" val="312"/>
  <p:tag name="LATEXFORMWIDTH" val="384"/>
  <p:tag name="LATEXFORMWRAP" val="Fals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63"/>
  <p:tag name="ORIGINALWIDTH" val="364.5"/>
  <p:tag name="LATEXADDIN" val="\documentclass{article}&#10;\usepackage{amsmath}&#10;\usepackage{amsmath}&#10;\usepackage{amsmath}&#10;\usepackage{amssymb}&#10;\usepackage{bbm}&#10;&#10;\DeclareMathOperator*{\minimize}{minimize}&#10;\DeclareMathOperator*{\argmin}{arg\,min}&#10;\pagestyle{empty}&#10;\begin{document}&#10;&#10;&#10;$m \times m$&#10;\end{document}"/>
  <p:tag name="IGUANATEXSIZE" val="20"/>
  <p:tag name="IGUANATEXCURSOR" val="249"/>
  <p:tag name="TRANSPARENCY" val="True"/>
  <p:tag name="FILENAME" val=""/>
  <p:tag name="LATEXENGINEID" val="0"/>
  <p:tag name="TEMPFOLDER" val="c:\temp\"/>
  <p:tag name="LATEXFORMHEIGHT" val="312"/>
  <p:tag name="LATEXFORMWIDTH" val="384"/>
  <p:tag name="LATEXFORMWRAP" val="Fals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1276.5"/>
  <p:tag name="LATEXADDIN" val="\documentclass{article}&#10;\usepackage{amsmath}&#10;\usepackage{amsmath}&#10;\usepackage{amsmath}&#10;\usepackage{amssymb}&#10;\usepackage{bbm}&#10;&#10;\DeclareMathOperator*{\minimize}{minimize}&#10;\DeclareMathOperator*{\argmin}{arg\,min}&#10;\pagestyle{empty}&#10;\begin{document}&#10;&#10;&#10;$\mathbf{t}=\mathbf{\tilde{A}}^{\mathbf{H}} \Psi + \mathbf{D}^{\mathbf{H}} \theta +\tilde{\mathbf{c}}/\rho$&#10;\end{document}"/>
  <p:tag name="IGUANATEXSIZE" val="20"/>
  <p:tag name="IGUANATEXCURSOR" val="354"/>
  <p:tag name="TRANSPARENCY" val="True"/>
  <p:tag name="FILENAME" val=""/>
  <p:tag name="LATEXENGINEID" val="0"/>
  <p:tag name="TEMPFOLDER" val="c:\temp\"/>
  <p:tag name="LATEXFORMHEIGHT" val="312"/>
  <p:tag name="LATEXFORMWIDTH" val="384"/>
  <p:tag name="LATEXFORMWRAP" val="Fals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535.75"/>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Psi\|_2^2 + \Psi^{\mathbf{H}} \mathbf{b} ~ ~ ~ \text{s.t}~\|\mathbf{\tilde{A}}^{\mathbf{H}} \Psi + \mathbf{D}^{\mathbf{H}} \theta \|_\infty \leq \lambda \nonumber&#10;\end{aligned}&#10;\end{equation}&#10;&#10;&#10;\end{document}"/>
  <p:tag name="IGUANATEXSIZE" val="20"/>
  <p:tag name="IGUANATEXCURSOR" val="361"/>
  <p:tag name="TRANSPARENCY" val="True"/>
  <p:tag name="FILENAME" val=""/>
  <p:tag name="LATEXENGINEID" val="0"/>
  <p:tag name="TEMPFOLDER" val="c:\temp\"/>
  <p:tag name="LATEXFORMHEIGHT" val="471.75"/>
  <p:tag name="LATEXFORMWIDTH" val="937.5"/>
  <p:tag name="LATEXFORMWRAP" val="Fals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253.5"/>
  <p:tag name="ORIGINALWIDTH" val="5055.75"/>
  <p:tag name="LATEXADDIN" val="\documentclass{article}&#10;\usepackage{amsmath}&#10;\usepackage{amsmath}&#10;\usepackage{amsmath}&#10;\usepackage{amssymb}&#10;\usepackage{bbm}&#10;&#10;\DeclareMathOperator*{\minimize}{minimize}&#10;\DeclareMathOperator*{\argmin}{arg\,min}&#10;\pagestyle{empty}&#10;\begin{document}&#10;&#10;&#10;\begin{equation}&#10;\begin{aligned}&#10;&amp;\mathcal{L}_{\rho}(\Psi, \theta, \zeta, \tilde{\mathbf{c}})  :=  \frac{1}{4}\|\Psi\|_2^2 + \Psi^{\mathbf{H}} \mathbf{b} + \mathbb{I}_{\{\|\zeta\|_\infty \leq \lambda\}} + &#10;\tilde{\mathbf{c}}^{\mathbf{H}} (\mathbf{\tilde{A}}^{\mathbf{H}} \Psi + \mathbf{D}^{\mathbf{H}} \theta - \zeta) + \frac{\rho}{2}\|\mathbf{\tilde{A}}^{\mathbf{H}} \Psi + \mathbf{D}^{\mathbf{H}} \theta - \zeta\|_2^2 \nonumber&#10;\end{aligned}&#10;\end{equation}&#10;&#10;\end{document}"/>
  <p:tag name="IGUANATEXSIZE" val="20"/>
  <p:tag name="IGUANATEXCURSOR" val="676"/>
  <p:tag name="TRANSPARENCY" val="True"/>
  <p:tag name="FILENAME" val=""/>
  <p:tag name="LATEXENGINEID" val="0"/>
  <p:tag name="TEMPFOLDER" val="c:\temp\"/>
  <p:tag name="LATEXFORMHEIGHT" val="349.5"/>
  <p:tag name="LATEXFORMWIDTH" val="603"/>
  <p:tag name="LATEXFORMWRAP" val="Fals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11.75"/>
  <p:tag name="ORIGINALWIDTH" val="54"/>
  <p:tag name="LATEXADDIN" val="\documentclass{article}&#10;\usepackage{amsmath}&#10;\usepackage{amsmath}&#10;\usepackage{amsmath}&#10;\usepackage{amssymb}&#10;\usepackage{bbm}&#10;&#10;\DeclareMathOperator*{\minimize}{minimize}&#10;\DeclareMathOperator*{\argmin}{arg\,min}&#10;\pagestyle{empty}&#10;\begin{document}&#10;&#10;&#10;$\zeta$&#10;\end{document}"/>
  <p:tag name="IGUANATEXSIZE" val="20"/>
  <p:tag name="IGUANATEXCURSOR" val="253"/>
  <p:tag name="TRANSPARENCY" val="True"/>
  <p:tag name="FILENAME" val=""/>
  <p:tag name="LATEXENGINEID" val="0"/>
  <p:tag name="TEMPFOLDER" val="c:\temp\"/>
  <p:tag name="LATEXFORMHEIGHT" val="312"/>
  <p:tag name="LATEXFORMWIDTH" val="384"/>
  <p:tag name="LATEXFORMWRAP" val="Fals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1288.5"/>
  <p:tag name="LATEXADDIN" val="\documentclass{article}&#10;\usepackage{amsmath}&#10;\usepackage{amsmath}&#10;\usepackage{amsmath}&#10;\usepackage{amssymb}&#10;\usepackage{bbm}&#10;&#10;\DeclareMathOperator*{\minimize}{minimize}&#10;\DeclareMathOperator*{\argmin}{arg\,min}&#10;\pagestyle{empty}&#10;\begin{document}&#10;&#10;&#10;\begin{align}&#10;\zeta=\text{sign}(\mathbf{t})\odot \min(|\mathbf{t}|,\lambda) \nonumber&#10;\end{align}&#10;&#10;\end{document}"/>
  <p:tag name="IGUANATEXSIZE" val="20"/>
  <p:tag name="IGUANATEXCURSOR" val="332"/>
  <p:tag name="TRANSPARENCY" val="True"/>
  <p:tag name="FILENAME" val=""/>
  <p:tag name="LATEXENGINEID" val="0"/>
  <p:tag name="TEMPFOLDER" val="c:\temp\"/>
  <p:tag name="LATEXFORMHEIGHT" val="312"/>
  <p:tag name="LATEXFORMWIDTH" val="384"/>
  <p:tag name="LATEXFORMWRAP" val="Fals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1276.5"/>
  <p:tag name="LATEXADDIN" val="\documentclass{article}&#10;\usepackage{amsmath}&#10;\usepackage{amsmath}&#10;\usepackage{amsmath}&#10;\usepackage{amssymb}&#10;\usepackage{bbm}&#10;&#10;\DeclareMathOperator*{\minimize}{minimize}&#10;\DeclareMathOperator*{\argmin}{arg\,min}&#10;\pagestyle{empty}&#10;\begin{document}&#10;&#10;&#10;$\mathbf{t}=\mathbf{\tilde{A}}^{\mathbf{H}} \Psi + \mathbf{D}^{\mathbf{H}} \theta +\tilde{\mathbf{c}}/\rho$&#10;\end{document}"/>
  <p:tag name="IGUANATEXSIZE" val="20"/>
  <p:tag name="IGUANATEXCURSOR" val="354"/>
  <p:tag name="TRANSPARENCY" val="True"/>
  <p:tag name="FILENAME" val=""/>
  <p:tag name="LATEXENGINEID" val="0"/>
  <p:tag name="TEMPFOLDER" val="c:\temp\"/>
  <p:tag name="LATEXFORMHEIGHT" val="312"/>
  <p:tag name="LATEXFORMWIDTH" val="384"/>
  <p:tag name="LATEXFORMWRAP" val="Fals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535.75"/>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Psi\|_2^2 + \Psi^{\mathbf{H}} \mathbf{b} ~ ~ ~ \text{s.t}~\|\mathbf{\tilde{A}}^{\mathbf{H}} \Psi + \mathbf{D}^{\mathbf{H}} \theta \|_\infty \leq \lambda \nonumber&#10;\end{aligned}&#10;\end{equation}&#10;&#10;&#10;\end{document}"/>
  <p:tag name="IGUANATEXSIZE" val="20"/>
  <p:tag name="IGUANATEXCURSOR" val="361"/>
  <p:tag name="TRANSPARENCY" val="True"/>
  <p:tag name="FILENAME" val=""/>
  <p:tag name="LATEXENGINEID" val="0"/>
  <p:tag name="TEMPFOLDER" val="c:\temp\"/>
  <p:tag name="LATEXFORMHEIGHT" val="471.75"/>
  <p:tag name="LATEXFORMWIDTH" val="937.5"/>
  <p:tag name="LATEXFORMWRAP" val="Fals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253.5"/>
  <p:tag name="ORIGINALWIDTH" val="5055.75"/>
  <p:tag name="LATEXADDIN" val="\documentclass{article}&#10;\usepackage{amsmath}&#10;\usepackage{amsmath}&#10;\usepackage{amsmath}&#10;\usepackage{amssymb}&#10;\usepackage{bbm}&#10;&#10;\DeclareMathOperator*{\minimize}{minimize}&#10;\DeclareMathOperator*{\argmin}{arg\,min}&#10;\pagestyle{empty}&#10;\begin{document}&#10;&#10;&#10;\begin{equation}&#10;\begin{aligned}&#10;&amp;\mathcal{L}_{\rho}(\Psi, \theta, \zeta, \tilde{\mathbf{c}})  :=  \frac{1}{4}\|\Psi\|_2^2 + \Psi^{\mathbf{H}} \mathbf{b} + \mathbb{I}_{\{\|\zeta\|_\infty \leq \lambda\}} + &#10;\tilde{\mathbf{c}}^{\mathbf{H}} (\mathbf{\tilde{A}}^{\mathbf{H}} \Psi + \mathbf{D}^{\mathbf{H}} \theta - \zeta) + \frac{\rho}{2}\|\mathbf{\tilde{A}}^{\mathbf{H}} \Psi + \mathbf{D}^{\mathbf{H}} \theta - \zeta\|_2^2 \nonumber&#10;\end{aligned}&#10;\end{equation}&#10;&#10;\end{document}"/>
  <p:tag name="IGUANATEXSIZE" val="20"/>
  <p:tag name="IGUANATEXCURSOR" val="676"/>
  <p:tag name="TRANSPARENCY" val="True"/>
  <p:tag name="FILENAME" val=""/>
  <p:tag name="LATEXENGINEID" val="0"/>
  <p:tag name="TEMPFOLDER" val="c:\temp\"/>
  <p:tag name="LATEXFORMHEIGHT" val="349.5"/>
  <p:tag name="LATEXFORMWIDTH" val="603"/>
  <p:tag name="LATEXFORMWRAP" val="Fals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55.5"/>
  <p:tag name="LATEXADDIN" val="\documentclass{article}&#10;\usepackage{amsmath}&#10;\usepackage{amsmath}&#10;\usepackage{amsmath}&#10;\usepackage{amssymb}&#10;\usepackage{bbm}&#10;&#10;\DeclareMathOperator*{\minimize}{minimize}&#10;\DeclareMathOperator*{\argmin}{arg\,min}&#10;\pagestyle{empty}&#10;\begin{document}&#10;&#10;&#10;$\tilde{\mathbf{c}}$&#10;\end{document}"/>
  <p:tag name="IGUANATEXSIZE" val="20"/>
  <p:tag name="IGUANATEXCURSOR" val="265"/>
  <p:tag name="TRANSPARENCY" val="True"/>
  <p:tag name="FILENAME" val=""/>
  <p:tag name="LATEXENGINEID" val="0"/>
  <p:tag name="TEMPFOLDER" val="c:\temp\"/>
  <p:tag name="LATEXFORMHEIGHT" val="312"/>
  <p:tag name="LATEXFORMWIDTH" val="384"/>
  <p:tag name="LATEXFORMWRAP" val="Fals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1549.5"/>
  <p:tag name="LATEXADDIN" val="\documentclass{article}&#10;\usepackage{amsmath}&#10;\usepackage{amsmath}&#10;\usepackage{amsmath}&#10;\usepackage{amssymb}&#10;\usepackage{bbm}&#10;&#10;\DeclareMathOperator*{\minimize}{minimize}&#10;\DeclareMathOperator*{\argmin}{arg\,min}&#10;\pagestyle{empty}&#10;\begin{document}&#10;&#10;&#10;\begin{equation}&#10;\label{update_c}&#10;\begin{aligned}&#10;\tilde{\mathbf{c}} \leftarrow \tilde{\mathbf{c}} + \rho(\mathbf{\tilde{A}}^{\mathbf{H}} \Psi + \mathbf{D}^{\mathbf{H}}\theta - \zeta) \nonumber&#10;\end{aligned}&#10;\end{equation}&#10;\end{document}"/>
  <p:tag name="IGUANATEXSIZE" val="20"/>
  <p:tag name="IGUANATEXCURSOR" val="440"/>
  <p:tag name="TRANSPARENCY" val="True"/>
  <p:tag name="FILENAME" val=""/>
  <p:tag name="LATEXENGINEID" val="0"/>
  <p:tag name="TEMPFOLDER" val="c:\temp\"/>
  <p:tag name="LATEXFORMHEIGHT" val="312"/>
  <p:tag name="LATEXFORMWIDTH" val="384"/>
  <p:tag name="LATEXFORMWRAP" val="Fals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86"/>
  <p:tag name="ORIGINALWIDTH" val="1574.25"/>
  <p:tag name="LATEXADDIN" val="\documentclass{article}&#10;\usepackage{amsmath}&#10;\DeclareMathOperator*{\minimize}{minimize}&#10;\DeclareMathOperator*{\argmin}{arg\,min}&#10;&#10;\pagestyle{empty}&#10;\begin{document}&#10;&#10;&#10;\begin{equation}&#10;\minimize_{\mathbf{c}}||\mathbf{A}\mathbf{c} - \mathbf{b} ||_2^2 + \lambda ||\mathbf{c}||_1&#10;\nonumber&#10;\end{equation}&#10;&#10;&#10;\end{document}"/>
  <p:tag name="IGUANATEXSIZE" val="20"/>
  <p:tag name="IGUANATEXCURSOR" val="193"/>
  <p:tag name="TRANSPARENCY" val="True"/>
  <p:tag name="FILENAME" val=""/>
  <p:tag name="LATEXENGINEID" val="0"/>
  <p:tag name="TEMPFOLDER" val="c:\temp\"/>
  <p:tag name="LATEXFORMHEIGHT" val="312"/>
  <p:tag name="LATEXFORMWIDTH" val="384"/>
  <p:tag name="LATEXFORMWRAP" val="Fals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333.75"/>
  <p:tag name="ORIGINALWIDTH" val="1812"/>
  <p:tag name="LATEXADDIN" val="\documentclass{article}&#10;\usepackage{amsmath}&#10;\usepackage{amsmath}&#10;\usepackage{amsmath}&#10;\usepackage{amssymb}&#10;\usepackage{bbm}&#10;&#10;\DeclareMathOperator*{\minimize}{minimize}&#10;\DeclareMathOperator*{\argmin}{arg\,min}&#10;\pagestyle{empty}&#10;\begin{document}&#10;&#10;&#10;\begin{equation}&#10;\label{update_nestrov_c}&#10;\begin{aligned}&#10;&amp;\tilde{\mathbf{c}}_{k+1} \leftarrow \tilde{\mathbf{y}}_k + \rho(\mathbf{\tilde{A}}^{\mathbf{H}} \Psi + \mathbf{D}^{\mathbf{H}}\theta - \zeta) \\&#10;&amp;\tilde{\mathbf{y}}_{k+1} \leftarrow (1+q)\tilde{{\mathbf{c}}}_{k+1} - q \tilde{\mathbf{c}}_k \nonumber&#10;\end{aligned}&#10;\end{equation}&#10;\end{document}"/>
  <p:tag name="IGUANATEXSIZE" val="20"/>
  <p:tag name="IGUANATEXCURSOR" val="554"/>
  <p:tag name="TRANSPARENCY" val="True"/>
  <p:tag name="FILENAME" val=""/>
  <p:tag name="LATEXENGINEID" val="0"/>
  <p:tag name="TEMPFOLDER" val="c:\temp\"/>
  <p:tag name="LATEXFORMHEIGHT" val="312"/>
  <p:tag name="LATEXFORMWIDTH" val="384"/>
  <p:tag name="LATEXFORMWRAP" val="Fals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94.25"/>
  <p:tag name="ORIGINALWIDTH" val="524.25"/>
  <p:tag name="LATEXADDIN" val="\documentclass{article}&#10;\usepackage{amsmath}&#10;\usepackage{amsmath}&#10;\usepackage{amsmath}&#10;\usepackage{amssymb}&#10;\usepackage{bbm}&#10;&#10;\DeclareMathOperator*{\minimize}{minimize}&#10;\DeclareMathOperator*{\argmin}{arg\,min}&#10;\pagestyle{empty}&#10;\begin{document}&#10;&#10;&#10;$q = \frac{\sqrt{Q} - 1 }{\sqrt{Q} + 1}$&#10;\end{document}"/>
  <p:tag name="IGUANATEXSIZE" val="20"/>
  <p:tag name="IGUANATEXCURSOR" val="274"/>
  <p:tag name="TRANSPARENCY" val="True"/>
  <p:tag name="FILENAME" val=""/>
  <p:tag name="LATEXENGINEID" val="0"/>
  <p:tag name="TEMPFOLDER" val="c:\temp\"/>
  <p:tag name="LATEXFORMHEIGHT" val="312"/>
  <p:tag name="LATEXFORMWIDTH" val="384"/>
  <p:tag name="LATEXFORMWRAP" val="Fals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2757.75"/>
  <p:tag name="ORIGINALWIDTH" val="4295.25"/>
  <p:tag name="LATEXADDIN" val="\documentclass{article}&#10;\usepackage{epstopdf}&#10;\usepackage{graphicx}&#10;\usepackage{multirow}&#10;\usepackage{booktabs}&#10;\usepackage{amsmath}&#10;\usepackage{amsmath}&#10;\usepackage{amssymb}&#10;\usepackage{bbm}&#10;\usepackage{mathabx}&#10;\usepackage{subfigure}&#10;\usepackage{pifont}&#10;\usepackage[titlenumbered,ruled]{algorithm2e}&#10;&#10;&#10;\DeclareMathOperator*{\minimize}{minimize}&#10;\DeclareMathOperator*{\argmin}{arg\,min}&#10;\pagestyle{empty}&#10;\begin{document}&#10;&#10;&#10;&#10;&#10;\begin{algorithm}[t]&#10;\label{algo_fftlasso}&#10;\caption{FFTLasso}&#10;\SetKwInOut{Input}{Input}&#10;\SetKwInOut{Output}{Output}&#10;\Input{$\mathbf{b}, \mathbf{A}, \tilde{\mathbf{c}}_1 = \tilde{\mathbf{y}}_1 = \tilde{\mathbf{r}}_1 = \mathbf{e}_1 = \mathbf{t}_1 = \zeta_1 = \mathbf{D}^{\mathbf{H}} \theta_1= \mathbf{0}_{mn}, \Psi = \mathbf{0}_m, \lambda, \rho_1, \gamma &gt; 1, q$.}&#10;\Output{$\mathbf{c}$}&#10;  \While{\emph{not converged}}{&#10;$\textbf{compute: } \mathbf{e}_{k+1} = \rho_k \zeta_k - \rho_k \mathbf{D}^{\mathbf{H}} \theta_k - \tilde{\mathbf{c}}_k$&#10;\newline&#10; $\hat{\Psi}^*$ \textbf{update:} $\hat{\Psi}^*_{k+1} = \frac{ \sum_i^N \mathbf{\hat{a}}_i^* \odot \mathbf{\hat{e}}_{i{k+1}}^* - \mathbf{\hat{b}}^*}{\rho_k \sum_i^N \mathbf{\hat{a}}_i \odot \mathbf{\hat{a}}_i^*  + \frac{1}{2}}$&#10;  \newline&#10;  $\textbf{compute: } \tilde{\mathbf{A}}^{\mathbf{H}} \Psi_{k+1}$&#10;\newline&#10; $\mathbf{D}^{\mathbf{H}} \theta$ \textbf{update:}&#10; $(\mathbf{D}^{\mathbf{H}} \theta_{k+1}) =  (\zeta_k -  \frac{1}{\rho_k}\tilde{\mathbf{c}}_k -  \mathbf{\tilde{A}}^{\mathbf{H}} \Psi_{k+1})$ \newline&#10; $(\mathbf{D}^{\mathbf{H}} \theta_{k+1})_{\text{1:m:end}} = \mathbf{0}_n$ \newline&#10;  $\textbf{compute: }\mathbf{t}_{k+1} = \mathbf{\tilde{A}}^{\mathbf{H}} \Psi_{k+1} + \mathbf{D}^{\mathbf{H}} \theta_{k+1} +\tilde{\mathbf{c}}_k/\rho_k$ \newline&#10; $\zeta$ \textbf{update:} $\zeta_{k+1}=\text{sign}(\mathbf{t}_{k+1})\odot \min(|\mathbf{t}_{k+1}|,\lambda)$&#10;  \newline&#10; $\tilde{\mathbf{c}}$ \textbf{update:} $\tilde{\mathbf{c}}_{k+1} = \tilde{\mathbf{y}}_k + \rho_k (\mathbf{\tilde{A}}^{\mathbf{H}} \Psi_{k+1} + \mathbf{D}^{\mathbf{H}}\theta_{k+1} - \zeta_{k+1})$&#10; \newline&#10; $\textbf{compute: } \tilde{\mathbf{y}}_{k+1} = (1+q)\tilde{{\mathbf{c}}}_{k+1} - q \tilde{\mathbf{c}}_k$&#10; \newline&#10; $\rho_{k+1} = \gamma \rho_k$&#10;  }&#10;  $\mathbf{c} \leftarrow \tilde{\mathbf{c}}(\text{1:}m\text{:end})$&#10;\end{algorithm}&#10;&#10;&#10;&#10;&#10;\end{document}"/>
  <p:tag name="IGUANATEXSIZE" val="20"/>
  <p:tag name="IGUANATEXCURSOR" val="2291"/>
  <p:tag name="TRANSPARENCY" val="True"/>
  <p:tag name="FILENAME" val=""/>
  <p:tag name="LATEXENGINEID" val="0"/>
  <p:tag name="TEMPFOLDER" val="c:\temp\"/>
  <p:tag name="LATEXFORMHEIGHT" val="312"/>
  <p:tag name="LATEXFORMWIDTH" val="384"/>
  <p:tag name="LATEXFORMWRAP" val="Fals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1212.75"/>
  <p:tag name="LATEXADDIN" val="\documentclass{article}&#10;\usepackage{amsmath}&#10;\usepackage{amsmath}&#10;\usepackage{amsmath}&#10;\usepackage{amssymb}&#10;\usepackage{bbm}&#10;&#10;\DeclareMathOperator*{\minimize}{minimize}&#10;\DeclareMathOperator*{\argmin}{arg\,min}&#10;\pagestyle{empty}&#10;\begin{document}&#10;&#10;&#10;$\mathcal{O}(mn\log m) + \mathcal{O}(mn)$&#10;\end{document}"/>
  <p:tag name="IGUANATEXSIZE" val="20"/>
  <p:tag name="IGUANATEXCURSOR" val="288"/>
  <p:tag name="TRANSPARENCY" val="True"/>
  <p:tag name="FILENAME" val=""/>
  <p:tag name="LATEXENGINEID" val="0"/>
  <p:tag name="TEMPFOLDER" val="c:\temp\"/>
  <p:tag name="LATEXFORMHEIGHT" val="312"/>
  <p:tag name="LATEXFORMWIDTH" val="384"/>
  <p:tag name="LATEXFORMWRAP" val="Fals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34.25"/>
  <p:tag name="ORIGINALWIDTH" val="882"/>
  <p:tag name="LATEXADDIN" val="\documentclass{article}&#10;\usepackage{amsmath}&#10;\usepackage{amsmath}&#10;\usepackage{amsmath}&#10;\usepackage{amssymb}&#10;\usepackage{bbm}&#10;&#10;\DeclareMathOperator*{\minimize}{minimize}&#10;\DeclareMathOperator*{\argmin}{arg\,min}&#10;\pagestyle{empty}&#10;\begin{document}&#10;&#10;&#10;$\mathcal{O}(m^3) + \mathcal{O}(mn)$&#10;\end{document}"/>
  <p:tag name="IGUANATEXSIZE" val="20"/>
  <p:tag name="IGUANATEXCURSOR" val="283"/>
  <p:tag name="TRANSPARENCY" val="True"/>
  <p:tag name="FILENAME" val=""/>
  <p:tag name="LATEXENGINEID" val="0"/>
  <p:tag name="TEMPFOLDER" val="c:\temp\"/>
  <p:tag name="LATEXFORMHEIGHT" val="312"/>
  <p:tag name="LATEXFORMWIDTH" val="384"/>
  <p:tag name="LATEXFORMWRAP" val="Fals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29"/>
  <p:tag name="ORIGINALWIDTH" val="738.75"/>
  <p:tag name="LATEXADDIN" val="\documentclass{article}&#10;\usepackage{amsmath}&#10;\usepackage{amsmath}&#10;\usepackage{amsmath}&#10;\usepackage{amssymb}&#10;\usepackage{bbm}&#10;&#10;\DeclareMathOperator*{\minimize}{minimize}&#10;\DeclareMathOperator*{\argmin}{arg\,min}&#10;\pagestyle{empty}&#10;\begin{document}&#10;&#10;&#10;$m^2 \gg n\log m$&#10;\end{document}"/>
  <p:tag name="IGUANATEXSIZE" val="20"/>
  <p:tag name="IGUANATEXCURSOR" val="264"/>
  <p:tag name="TRANSPARENCY" val="True"/>
  <p:tag name="FILENAME" val=""/>
  <p:tag name="LATEXENGINEID" val="0"/>
  <p:tag name="TEMPFOLDER" val="c:\temp\"/>
  <p:tag name="LATEXFORMHEIGHT" val="312"/>
  <p:tag name="LATEXFORMWIDTH" val="384"/>
  <p:tag name="LATEXFORMWRAP" val="Fals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5.25"/>
  <p:tag name="ORIGINALWIDTH" val="77.25"/>
  <p:tag name="LATEXADDIN" val="\documentclass{article}&#10;\usepackage{amsmath}&#10;&#10;\DeclareMathOperator*{\minimize}{minimize}&#10;\DeclareMathOperator*{\argmin}{arg\,min}&#10;\pagestyle{empty}&#10;\begin{document}&#10;&#10;&#10;$-$&#10;&#10;\end{document}"/>
  <p:tag name="IGUANATEXSIZE" val="20"/>
  <p:tag name="IGUANATEXCURSOR" val="169"/>
  <p:tag name="TRANSPARENCY" val="True"/>
  <p:tag name="FILENAME" val=""/>
  <p:tag name="LATEXENGINEID" val="0"/>
  <p:tag name="TEMPFOLDER" val="c:\temp\"/>
  <p:tag name="LATEXFORMHEIGHT" val="312"/>
  <p:tag name="LATEXFORMWIDTH" val="384"/>
  <p:tag name="LATEXFORMWRAP" val="Fals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6"/>
  <p:tag name="ORIGINALWIDTH" val="570"/>
  <p:tag name="LATEXADDIN" val="\documentclass{article}&#10;\usepackage{amsmath}&#10;\usepackage{amsmath}&#10;\usepackage{amsmath}&#10;\usepackage{amssymb}&#10;\usepackage{bbm}&#10;&#10;\DeclareMathOperator*{\minimize}{minimize}&#10;\DeclareMathOperator*{\argmin}{arg\,min}&#10;\pagestyle{empty}&#10;\begin{document}&#10;&#10;&#10;$\mathbf{A} \in \mathbb{R}^{m \times n}$&#10;\end{document}"/>
  <p:tag name="IGUANATEXSIZE" val="20"/>
  <p:tag name="IGUANATEXCURSOR" val="272"/>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7.75"/>
  <p:tag name="ORIGINALWIDTH" val="99"/>
  <p:tag name="LATEXADDIN" val="\documentclass{article}&#10;\usepackage{amsmath}&#10;&#10;\DeclareMathOperator*{\minimize}{minimize}&#10;\DeclareMathOperator*{\argmin}{arg\,min}&#10;\pagestyle{empty}&#10;\begin{document}&#10;&#10;&#10;$\mathbf{A}$&#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57"/>
  <p:tag name="ORIGINALWIDTH" val="55.5"/>
  <p:tag name="LATEXADDIN" val="\documentclass{article}&#10;\usepackage{amsmath}&#10;&#10;\DeclareMathOperator*{\minimize}{minimize}&#10;\DeclareMathOperator*{\argmin}{arg\,min}&#10;\pagestyle{empty}&#10;\begin{document}&#10;&#10;&#10;$\mathbf{c}$&#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70.5"/>
  <p:tag name="LATEXADDIN" val="\documentclass{article}&#10;\usepackage{amsmath}&#10;&#10;\DeclareMathOperator*{\minimize}{minimize}&#10;\DeclareMathOperator*{\argmin}{arg\,min}&#10;\pagestyle{empty}&#10;\begin{document}&#10;&#10;&#10;$\mathbf{b}$&#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86"/>
  <p:tag name="ORIGINALWIDTH" val="1574.25"/>
  <p:tag name="LATEXADDIN" val="\documentclass{article}&#10;\usepackage{amsmath}&#10;\DeclareMathOperator*{\minimize}{minimize}&#10;\DeclareMathOperator*{\argmin}{arg\,min}&#10;&#10;\pagestyle{empty}&#10;\begin{document}&#10;&#10;&#10;\begin{equation}&#10;\minimize_{\mathbf{c}}||\mathbf{A}\mathbf{c} - \mathbf{b} ||_2^2 + \lambda ||\mathbf{c}||_1&#10;\nonumber&#10;\end{equation}&#10;&#10;&#10;\end{document}"/>
  <p:tag name="IGUANATEXSIZE" val="20"/>
  <p:tag name="IGUANATEXCURSOR" val="193"/>
  <p:tag name="TRANSPARENCY" val="True"/>
  <p:tag name="FILENAME" val=""/>
  <p:tag name="LATEXENGINEID" val="0"/>
  <p:tag name="TEMPFOLDER" val="c:\temp\"/>
  <p:tag name="LATEXFORMHEIGHT" val="312"/>
  <p:tag name="LATEXFORMWIDTH" val="384"/>
  <p:tag name="LATEXFORMWRAP" val="Fals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7.75"/>
  <p:tag name="ORIGINALWIDTH" val="99"/>
  <p:tag name="LATEXADDIN" val="\documentclass{article}&#10;\usepackage{amsmath}&#10;&#10;\DeclareMathOperator*{\minimize}{minimize}&#10;\DeclareMathOperator*{\argmin}{arg\,min}&#10;\pagestyle{empty}&#10;\begin{document}&#10;&#10;&#10;$\mathbf{A}$&#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57"/>
  <p:tag name="ORIGINALWIDTH" val="55.5"/>
  <p:tag name="LATEXADDIN" val="\documentclass{article}&#10;\usepackage{amsmath}&#10;&#10;\DeclareMathOperator*{\minimize}{minimize}&#10;\DeclareMathOperator*{\argmin}{arg\,min}&#10;\pagestyle{empty}&#10;\begin{document}&#10;&#10;&#10;$\mathbf{c}$&#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70.5"/>
  <p:tag name="LATEXADDIN" val="\documentclass{article}&#10;\usepackage{amsmath}&#10;&#10;\DeclareMathOperator*{\minimize}{minimize}&#10;\DeclareMathOperator*{\argmin}{arg\,min}&#10;\pagestyle{empty}&#10;\begin{document}&#10;&#10;&#10;$\mathbf{b}$&#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5.25"/>
  <p:tag name="ORIGINALWIDTH" val="77.25"/>
  <p:tag name="LATEXADDIN" val="\documentclass{article}&#10;\usepackage{amsmath}&#10;&#10;\DeclareMathOperator*{\minimize}{minimize}&#10;\DeclareMathOperator*{\argmin}{arg\,min}&#10;\pagestyle{empty}&#10;\begin{document}&#10;&#10;&#10;$-$&#10;&#10;\end{document}"/>
  <p:tag name="IGUANATEXSIZE" val="20"/>
  <p:tag name="IGUANATEXCURSOR" val="169"/>
  <p:tag name="TRANSPARENCY" val="True"/>
  <p:tag name="FILENAME" val=""/>
  <p:tag name="LATEXENGINEID" val="0"/>
  <p:tag name="TEMPFOLDER" val="c:\temp\"/>
  <p:tag name="LATEXFORMHEIGHT" val="312"/>
  <p:tag name="LATEXFORMWIDTH" val="384"/>
  <p:tag name="LATEXFORMWRAP" val="Fals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90.75"/>
  <p:tag name="ORIGINALWIDTH" val="359.25"/>
  <p:tag name="LATEXADDIN" val="\documentclass{article}&#10;\usepackage{amsmath}&#10;\usepackage{amsmath}&#10;\usepackage{amsmath}&#10;\usepackage{amssymb}&#10;\usepackage{bbm}&#10;&#10;\DeclareMathOperator*{\minimize}{minimize}&#10;\DeclareMathOperator*{\argmin}{arg\,min}&#10;\pagestyle{empty}&#10;\begin{document}&#10;&#10;&#10;$\mathbf{c} \in \mathbb{R}^{n}$&#10;\end{document}"/>
  <p:tag name="IGUANATEXSIZE" val="20"/>
  <p:tag name="IGUANATEXCURSOR" val="272"/>
  <p:tag name="TRANSPARENCY" val="True"/>
  <p:tag name="FILENAME" val=""/>
  <p:tag name="LATEXENGINEID" val="0"/>
  <p:tag name="TEMPFOLDER" val="c:\temp\"/>
  <p:tag name="LATEXFORMHEIGHT" val="312"/>
  <p:tag name="LATEXFORMWIDTH" val="384"/>
  <p:tag name="LATEXFORMWRAP" val="Fals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70.5"/>
  <p:tag name="LATEXADDIN" val="\documentclass{article}&#10;\usepackage{amsmath}&#10;&#10;\DeclareMathOperator*{\minimize}{minimize}&#10;\DeclareMathOperator*{\argmin}{arg\,min}&#10;\pagestyle{empty}&#10;\begin{document}&#10;&#10;&#10;$\mathbf{b}$&#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55.5"/>
  <p:tag name="LATEXADDIN" val="\documentclass{article}&#10;\usepackage{amsmath}&#10;&#10;\DeclareMathOperator*{\minimize}{minimize}&#10;\DeclareMathOperator*{\argmin}{arg\,min}&#10;\pagestyle{empty}&#10;\begin{document}&#10;&#10;&#10;$\tilde{\mathbf{c}}$&#10;&#10;\end{document}"/>
  <p:tag name="IGUANATEXSIZE" val="20"/>
  <p:tag name="IGUANATEXCURSOR" val="186"/>
  <p:tag name="TRANSPARENCY" val="True"/>
  <p:tag name="FILENAME" val=""/>
  <p:tag name="LATEXENGINEID" val="0"/>
  <p:tag name="TEMPFOLDER" val="c:\temp\"/>
  <p:tag name="LATEXFORMHEIGHT" val="312"/>
  <p:tag name="LATEXFORMWIDTH" val="384"/>
  <p:tag name="LATEXFORMWRAP" val="Fals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6.25"/>
  <p:tag name="ORIGINALWIDTH" val="99"/>
  <p:tag name="LATEXADDIN" val="\documentclass{article}&#10;\usepackage{amsmath}&#10;&#10;\DeclareMathOperator*{\minimize}{minimize}&#10;\DeclareMathOperator*{\argmin}{arg\,min}&#10;\pagestyle{empty}&#10;\begin{document}&#10;&#10;&#10;$\tilde{\mathbf{A}}$&#10;&#10;\end{document}"/>
  <p:tag name="IGUANATEXSIZE" val="20"/>
  <p:tag name="IGUANATEXCURSOR" val="186"/>
  <p:tag name="TRANSPARENCY" val="True"/>
  <p:tag name="FILENAME" val=""/>
  <p:tag name="LATEXENGINEID" val="0"/>
  <p:tag name="TEMPFOLDER" val="c:\temp\"/>
  <p:tag name="LATEXFORMHEIGHT" val="312"/>
  <p:tag name="LATEXFORMWIDTH" val="384"/>
  <p:tag name="LATEXFORMWRAP" val="Fals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5.25"/>
  <p:tag name="ORIGINALWIDTH" val="77.25"/>
  <p:tag name="LATEXADDIN" val="\documentclass{article}&#10;\usepackage{amsmath}&#10;&#10;\DeclareMathOperator*{\minimize}{minimize}&#10;\DeclareMathOperator*{\argmin}{arg\,min}&#10;\pagestyle{empty}&#10;\begin{document}&#10;&#10;&#10;$-$&#10;&#10;\end{document}"/>
  <p:tag name="IGUANATEXSIZE" val="20"/>
  <p:tag name="IGUANATEXCURSOR" val="169"/>
  <p:tag name="TRANSPARENCY" val="True"/>
  <p:tag name="FILENAME" val=""/>
  <p:tag name="LATEXENGINEID" val="0"/>
  <p:tag name="TEMPFOLDER" val="c:\temp\"/>
  <p:tag name="LATEXFORMHEIGHT" val="312"/>
  <p:tag name="LATEXFORMWIDTH" val="384"/>
  <p:tag name="LATEXFORMWRAP" val="Fals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86"/>
  <p:tag name="ORIGINALWIDTH" val="1546.5"/>
  <p:tag name="LATEXADDIN" val="\documentclass{article}&#10;\usepackage{amsmath}&#10;\DeclareMathOperator*{\minimize}{minimize}&#10;\DeclareMathOperator*{\argmin}{arg\,min}&#10;&#10;\pagestyle{empty}&#10;\begin{document}&#10;&#10;&#10;\begin{equation}&#10;\minimize_{\mathbf{c}} \|\mathbf{A}\mathbf{c} - \mathbf{b} \|_2^2 + \lambda \|\mathbf{c}\|_1&#10;\nonumber&#10;\end{equation}&#10;&#10;&#10;\end{document}"/>
  <p:tag name="IGUANATEXSIZE" val="20"/>
  <p:tag name="IGUANATEXCURSOR" val="190"/>
  <p:tag name="TRANSPARENCY" val="True"/>
  <p:tag name="FILENAME" val=""/>
  <p:tag name="LATEXENGINEID" val="0"/>
  <p:tag name="TEMPFOLDER" val="c:\temp\"/>
  <p:tag name="LATEXFORMHEIGHT" val="312"/>
  <p:tag name="LATEXFORMWIDTH" val="384"/>
  <p:tag name="LATEXFORMWRAP" val="Fals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5.25"/>
  <p:tag name="ORIGINALWIDTH" val="77.25"/>
  <p:tag name="LATEXADDIN" val="\documentclass{article}&#10;\usepackage{amsmath}&#10;&#10;\DeclareMathOperator*{\minimize}{minimize}&#10;\DeclareMathOperator*{\argmin}{arg\,min}&#10;\pagestyle{empty}&#10;\begin{document}&#10;&#10;&#10;$-$&#10;&#10;\end{document}"/>
  <p:tag name="IGUANATEXSIZE" val="20"/>
  <p:tag name="IGUANATEXCURSOR" val="169"/>
  <p:tag name="TRANSPARENCY" val="True"/>
  <p:tag name="FILENAME" val=""/>
  <p:tag name="LATEXENGINEID" val="0"/>
  <p:tag name="TEMPFOLDER" val="c:\temp\"/>
  <p:tag name="LATEXFORMHEIGHT" val="312"/>
  <p:tag name="LATEXFORMWIDTH" val="384"/>
  <p:tag name="LATEXFORMWRAP" val="Fals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5.75"/>
  <p:tag name="ORIGINALWIDTH" val="144.75"/>
  <p:tag name="LATEXADDIN" val="\documentclass{article}&#10;\usepackage{amsmath}&#10;\usepackage{amsmath}&#10;\usepackage{amsmath}&#10;\usepackage{amssymb}&#10;\usepackage{bbm}&#10;&#10;\DeclareMathOperator*{\minimize}{minimize}&#10;\DeclareMathOperator*{\argmin}{arg\,min}&#10;\pagestyle{empty}&#10;\begin{document}&#10;&#10;&#10;$\mathbf{A}_1$&#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364.5"/>
  <p:tag name="ORIGINALWIDTH" val="1587.75"/>
  <p:tag name="LATEXADDIN" val="\documentclass{article}&#10;\usepackage{amsmath}&#10;&#10;\DeclareMathOperator*{\minimize}{minimize}&#10;\DeclareMathOperator*{\argmin}{arg\,min}&#10;\pagestyle{empty}&#10;\begin{document}&#10;&#10;&#10;\begin{equation}&#10;\begin{aligned}&#10;\minimize_{\tilde{\mathbf{c}}} ~ &amp; \|\tilde{\mathbf{A}}\tilde{\mathbf{c}} - \mathbf{b} \|_2^2 + \lambda \|\tilde{\mathbf{c}}\|_1 \\&#10;&amp;\text{s.t} ~~~\mathbf{D} \tilde{\mathbf{c}} = \mathbf{0}&#10;\nonumber&#10;\end{aligned}&#10;\end{equation}&#10;&#10;&#10;\end{document}"/>
  <p:tag name="IGUANATEXSIZE" val="20"/>
  <p:tag name="IGUANATEXCURSOR" val="366"/>
  <p:tag name="TRANSPARENCY" val="True"/>
  <p:tag name="FILENAME" val=""/>
  <p:tag name="LATEXENGINEID" val="0"/>
  <p:tag name="TEMPFOLDER" val="c:\temp\"/>
  <p:tag name="LATEXFORMHEIGHT" val="312"/>
  <p:tag name="LATEXFORMWIDTH" val="384"/>
  <p:tag name="LATEXFORMWRAP" val="Fals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70.5"/>
  <p:tag name="LATEXADDIN" val="\documentclass{article}&#10;\usepackage{amsmath}&#10;&#10;\DeclareMathOperator*{\minimize}{minimize}&#10;\DeclareMathOperator*{\argmin}{arg\,min}&#10;\pagestyle{empty}&#10;\begin{document}&#10;&#10;&#10;$\mathbf{b}$&#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55.5"/>
  <p:tag name="LATEXADDIN" val="\documentclass{article}&#10;\usepackage{amsmath}&#10;&#10;\DeclareMathOperator*{\minimize}{minimize}&#10;\DeclareMathOperator*{\argmin}{arg\,min}&#10;\pagestyle{empty}&#10;\begin{document}&#10;&#10;&#10;$\tilde{\mathbf{c}}$&#10;&#10;\end{document}"/>
  <p:tag name="IGUANATEXSIZE" val="20"/>
  <p:tag name="IGUANATEXCURSOR" val="186"/>
  <p:tag name="TRANSPARENCY" val="True"/>
  <p:tag name="FILENAME" val=""/>
  <p:tag name="LATEXENGINEID" val="0"/>
  <p:tag name="TEMPFOLDER" val="c:\temp\"/>
  <p:tag name="LATEXFORMHEIGHT" val="312"/>
  <p:tag name="LATEXFORMWIDTH" val="384"/>
  <p:tag name="LATEXFORMWRAP" val="Fals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6.25"/>
  <p:tag name="ORIGINALWIDTH" val="99"/>
  <p:tag name="LATEXADDIN" val="\documentclass{article}&#10;\usepackage{amsmath}&#10;&#10;\DeclareMathOperator*{\minimize}{minimize}&#10;\DeclareMathOperator*{\argmin}{arg\,min}&#10;\pagestyle{empty}&#10;\begin{document}&#10;&#10;&#10;$\tilde{\mathbf{A}}$&#10;&#10;\end{document}"/>
  <p:tag name="IGUANATEXSIZE" val="20"/>
  <p:tag name="IGUANATEXCURSOR" val="186"/>
  <p:tag name="TRANSPARENCY" val="True"/>
  <p:tag name="FILENAME" val=""/>
  <p:tag name="LATEXENGINEID" val="0"/>
  <p:tag name="TEMPFOLDER" val="c:\temp\"/>
  <p:tag name="LATEXFORMHEIGHT" val="312"/>
  <p:tag name="LATEXFORMWIDTH" val="384"/>
  <p:tag name="LATEXFORMWRAP" val="Fals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7.75"/>
  <p:tag name="ORIGINALWIDTH" val="1126.5"/>
  <p:tag name="LATEXADDIN" val="\documentclass{article}&#10;\usepackage{amsmath}&#10;\usepackage{mathtools}&#10;&#10;\DeclareMathOperator*{\minimize}{minimize}&#10;\DeclareMathOperator*{\argmin}{arg\,min}&#10;\pagestyle{empty}&#10;\begin{document}&#10;&#10;&#10;\begin{equation}&#10;\begin{aligned}&#10;\text{s.t} \ \ \  &amp; \mathbf{i}2 = \mathbf{i}3 = \mathbf{i}4 = 0\\&#10;&amp; \mathbf{j}2 = \mathbf{j}3 = \mathbf{j}4 =  0 &#10;\nonumber&#10;\end{aligned}&#10;\end{equation}&#10;&#10;&#10;\end{document}"/>
  <p:tag name="IGUANATEXSIZE" val="20"/>
  <p:tag name="IGUANATEXCURSOR" val="332"/>
  <p:tag name="TRANSPARENCY" val="True"/>
  <p:tag name="FILENAME" val=""/>
  <p:tag name="LATEXENGINEID" val="0"/>
  <p:tag name="TEMPFOLDER" val="c:\temp\"/>
  <p:tag name="LATEXFORMHEIGHT" val="312"/>
  <p:tag name="LATEXFORMWIDTH" val="384"/>
  <p:tag name="LATEXFORMWRAP" val="Fals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30"/>
  <p:tag name="LATEXADDIN" val="\documentclass{article}&#10;\usepackage{amsmath}&#10;\usepackage{amsmath}&#10;\usepackage{amsmath}&#10;\usepackage{amssymb}&#10;\usepackage{bbm}&#10;&#10;\DeclareMathOperator*{\minimize}{minimize}&#10;\DeclareMathOperator*{\argmin}{arg\,min}&#10;\pagestyle{empty}&#10;\begin{document}&#10;&#10;&#10;$\|$&#10;\end{document}"/>
  <p:tag name="IGUANATEXSIZE" val="20"/>
  <p:tag name="IGUANATEXCURSOR" val="250"/>
  <p:tag name="TRANSPARENCY" val="True"/>
  <p:tag name="FILENAME" val=""/>
  <p:tag name="LATEXENGINEID" val="0"/>
  <p:tag name="TEMPFOLDER" val="c:\temp\"/>
  <p:tag name="LATEXFORMHEIGHT" val="312"/>
  <p:tag name="LATEXFORMWIDTH" val="384"/>
  <p:tag name="LATEXFORMWRAP" val="Fals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5.25"/>
  <p:tag name="ORIGINALWIDTH" val="77.25"/>
  <p:tag name="LATEXADDIN" val="\documentclass{article}&#10;\usepackage{amsmath}&#10;&#10;\DeclareMathOperator*{\minimize}{minimize}&#10;\DeclareMathOperator*{\argmin}{arg\,min}&#10;\pagestyle{empty}&#10;\begin{document}&#10;&#10;&#10;$-$&#10;&#10;\end{document}"/>
  <p:tag name="IGUANATEXSIZE" val="20"/>
  <p:tag name="IGUANATEXCURSOR" val="169"/>
  <p:tag name="TRANSPARENCY" val="True"/>
  <p:tag name="FILENAME" val=""/>
  <p:tag name="LATEXENGINEID" val="0"/>
  <p:tag name="TEMPFOLDER" val="c:\temp\"/>
  <p:tag name="LATEXFORMHEIGHT" val="312"/>
  <p:tag name="LATEXFORMWIDTH" val="384"/>
  <p:tag name="LATEXFORMWRAP" val="Fals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5.75"/>
  <p:tag name="ORIGINALWIDTH" val="147.75"/>
  <p:tag name="LATEXADDIN" val="\documentclass{article}&#10;\usepackage{amsmath}&#10;\usepackage{amsmath}&#10;\usepackage{amsmath}&#10;\usepackage{amssymb}&#10;\usepackage{bbm}&#10;&#10;\DeclareMathOperator*{\minimize}{minimize}&#10;\DeclareMathOperator*{\argmin}{arg\,min}&#10;\pagestyle{empty}&#10;\begin{document}&#10;&#10;&#10;$\mathbf{A}_2$&#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7.75"/>
  <p:tag name="ORIGINALWIDTH" val="99"/>
  <p:tag name="LATEXADDIN" val="\documentclass{article}&#10;\usepackage{amsmath}&#10;&#10;\DeclareMathOperator*{\minimize}{minimize}&#10;\DeclareMathOperator*{\argmin}{arg\,min}&#10;\pagestyle{empty}&#10;\begin{document}&#10;&#10;&#10;$\mathbf{A}$&#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57"/>
  <p:tag name="ORIGINALWIDTH" val="55.5"/>
  <p:tag name="LATEXADDIN" val="\documentclass{article}&#10;\usepackage{amsmath}&#10;&#10;\DeclareMathOperator*{\minimize}{minimize}&#10;\DeclareMathOperator*{\argmin}{arg\,min}&#10;\pagestyle{empty}&#10;\begin{document}&#10;&#10;&#10;$\mathbf{c}$&#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70.5"/>
  <p:tag name="LATEXADDIN" val="\documentclass{article}&#10;\usepackage{amsmath}&#10;&#10;\DeclareMathOperator*{\minimize}{minimize}&#10;\DeclareMathOperator*{\argmin}{arg\,min}&#10;\pagestyle{empty}&#10;\begin{document}&#10;&#10;&#10;$\mathbf{b}$&#10;&#10;\end{document}"/>
  <p:tag name="IGUANATEXSIZE" val="20"/>
  <p:tag name="IGUANATEXCURSOR" val="178"/>
  <p:tag name="TRANSPARENCY" val="True"/>
  <p:tag name="FILENAME" val=""/>
  <p:tag name="LATEXENGINEID" val="0"/>
  <p:tag name="TEMPFOLDER" val="c:\temp\"/>
  <p:tag name="LATEXFORMHEIGHT" val="312"/>
  <p:tag name="LATEXFORMWIDTH" val="384"/>
  <p:tag name="LATEXFORMWRAP" val="Fals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760.5"/>
  <p:tag name="LATEXADDIN" val="\documentclass{article}&#10;\usepackage{amsmath}&#10;&#10;\DeclareMathOperator*{\minimize}{minimize}&#10;\DeclareMathOperator*{\argmin}{arg\,min}&#10;\pagestyle{empty}&#10;\begin{document}&#10;&#10;\begin{equation}&#10;\begin{aligned}&#10;\mathbf{c} = \tilde{\mathbf{c}}(\text{1:4:end})&#10;\end{aligned}&#10;\nonumber&#10;\end{equation}&#10;&#10;&#10;\end{document}"/>
  <p:tag name="IGUANATEXSIZE" val="20"/>
  <p:tag name="IGUANATEXCURSOR" val="240"/>
  <p:tag name="TRANSPARENCY" val="True"/>
  <p:tag name="FILENAME" val=""/>
  <p:tag name="LATEXENGINEID" val="0"/>
  <p:tag name="TEMPFOLDER" val="c:\temp\"/>
  <p:tag name="LATEXFORMHEIGHT" val="312"/>
  <p:tag name="LATEXFORMWIDTH" val="384"/>
  <p:tag name="LATEXFORMWRAP" val="Fals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
  <p:tag name="ORIGINALWIDTH" val="2181"/>
  <p:tag name="LATEXADDIN" val="\documentclass{article}&#10;\usepackage{amsmath}&#10;&#10;\DeclareMathOperator*{\minimize}{minimize}&#10;\DeclareMathOperator*{\argmin}{arg\,min}&#10;\pagestyle{empty}&#10;\begin{document}&#10;&#10;&#10;\begin{equation}&#10;\begin{aligned}&#10;\min_{\tilde{\mathbf{c}}} ~ &amp; \left\|\tilde{\mathbf{A}}\tilde{\mathbf{c}} - \mathbf{b} \right \|_2^2 + \lambda \left \|\tilde{\mathbf{c}} \right\|_1 ~ ~ ~\text{s.t} ~~~\mathbf{D} \tilde{\mathbf{c}} = \mathbf{0}&#10;\nonumber&#10;\end{aligned}&#10;\end{equation}&#10;&#10;&#10;\end{document}"/>
  <p:tag name="IGUANATEXSIZE" val="20"/>
  <p:tag name="IGUANATEXCURSOR" val="344"/>
  <p:tag name="TRANSPARENCY" val="True"/>
  <p:tag name="FILENAME" val=""/>
  <p:tag name="LATEXENGINEID" val="0"/>
  <p:tag name="TEMPFOLDER" val="c:\temp\"/>
  <p:tag name="LATEXFORMHEIGHT" val="312"/>
  <p:tag name="LATEXFORMWIDTH" val="384"/>
  <p:tag name="LATEXFORMWRAP" val="Fals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58"/>
  <p:tag name="ORIGINALWIDTH" val="2181"/>
  <p:tag name="LATEXADDIN" val="\documentclass{article}&#10;\usepackage{amsmath}&#10;&#10;\DeclareMathOperator*{\minimize}{minimize}&#10;\DeclareMathOperator*{\argmin}{arg\,min}&#10;\pagestyle{empty}&#10;\begin{document}&#10;&#10;&#10;\begin{equation}&#10;\begin{aligned}&#10;\min_{\tilde{\mathbf{c}}} ~ &amp; \left\|\tilde{\mathbf{A}}\tilde{\mathbf{c}} - \mathbf{b} \right \|_2^2 + \lambda \left \|\tilde{\mathbf{c}} \right\|_1 ~ ~ ~\text{s.t} ~~~\mathbf{D} \tilde{\mathbf{c}} = \mathbf{0}&#10;\nonumber&#10;\end{aligned}&#10;\end{equation}&#10;&#10;&#10;\end{document}"/>
  <p:tag name="IGUANATEXSIZE" val="20"/>
  <p:tag name="IGUANATEXCURSOR" val="344"/>
  <p:tag name="TRANSPARENCY" val="True"/>
  <p:tag name="FILENAME" val=""/>
  <p:tag name="LATEXENGINEID" val="0"/>
  <p:tag name="TEMPFOLDER" val="c:\temp\"/>
  <p:tag name="LATEXFORMHEIGHT" val="312"/>
  <p:tag name="LATEXFORMWIDTH" val="384"/>
  <p:tag name="LATEXFORMWRAP" val="Fals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411"/>
  <p:tag name="ORIGINALWIDTH" val="2439.75"/>
  <p:tag name="LATEXADDIN" val="\documentclass{article}&#10;\usepackage{amsmath}&#10;\usepackage{amssymb}&#10;\usepackage{bbm}&#10;&#10;\DeclareMathOperator*{\minimize}{minimize}&#10;\DeclareMathOperator*{\argmin}{arg\,min}&#10;\pagestyle{empty}&#10;\begin{document}&#10;&#10;&#10;&#10;\begin{equation}&#10;\begin{aligned}&#10;\min_{\tilde{\mathbf{c}}}  \left\|\sum_i^n \mathbf{a}_i  * \tilde{\mathbf{c}}_i - \mathbf{b} \right \|_2^2 +\lambda \left \|\tilde{\mathbf{c}} \right\|_1 ~~\text{s.t} ~~~\mathbf{D} \tilde{\mathbf{c}} = \mathbf{0} \nonumber&#10;\end{aligned}&#10;\end{equation}&#10;&#10;&#10;&#10;\end{document}"/>
  <p:tag name="IGUANATEXSIZE" val="20"/>
  <p:tag name="IGUANATEXCURSOR" val="388"/>
  <p:tag name="TRANSPARENCY" val="True"/>
  <p:tag name="FILENAME" val=""/>
  <p:tag name="LATEXENGINEID" val="0"/>
  <p:tag name="TEMPFOLDER" val="c:\temp\"/>
  <p:tag name="LATEXFORMHEIGHT" val="552"/>
  <p:tag name="LATEXFORMWIDTH" val="853.5"/>
  <p:tag name="LATEXFORMWRAP" val="Fals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9.75"/>
  <p:tag name="ORIGINALWIDTH" val="69"/>
  <p:tag name="LATEXADDIN" val="\documentclass{article}&#10;\usepackage{amsmath}&#10;\usepackage{amsmath}&#10;\usepackage{amsmath}&#10;\usepackage{amssymb}&#10;\usepackage{bbm}&#10;&#10;\DeclareMathOperator*{\minimize}{minimize}&#10;\DeclareMathOperator*{\argmin}{arg\,min}&#10;\pagestyle{empty}&#10;\begin{document}&#10;&#10;&#10;$\Updownarrow$&#10;&#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8"/>
  <p:tag name="ORIGINALWIDTH" val="2181"/>
  <p:tag name="LATEXADDIN" val="\documentclass{article}&#10;\usepackage{amsmath}&#10;&#10;\DeclareMathOperator*{\minimize}{minimize}&#10;\DeclareMathOperator*{\argmin}{arg\,min}&#10;\pagestyle{empty}&#10;\begin{document}&#10;&#10;&#10;\begin{equation}&#10;\begin{aligned}&#10;\min_{\tilde{\mathbf{c}}} ~ &amp; \left\|\tilde{\mathbf{A}}\tilde{\mathbf{c}} - \mathbf{b} \right \|_2^2 + \lambda \left \|\tilde{\mathbf{c}} \right\|_1 ~ ~ ~\text{s.t} ~~~\mathbf{D} \tilde{\mathbf{c}} = \mathbf{0}&#10;\nonumber&#10;\end{aligned}&#10;\end{equation}&#10;&#10;&#10;\end{document}"/>
  <p:tag name="IGUANATEXSIZE" val="20"/>
  <p:tag name="IGUANATEXCURSOR" val="344"/>
  <p:tag name="TRANSPARENCY" val="True"/>
  <p:tag name="FILENAME" val=""/>
  <p:tag name="LATEXENGINEID" val="0"/>
  <p:tag name="TEMPFOLDER" val="c:\temp\"/>
  <p:tag name="LATEXFORMHEIGHT" val="312"/>
  <p:tag name="LATEXFORMWIDTH" val="384"/>
  <p:tag name="LATEXFORMWRAP" val="Fals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411"/>
  <p:tag name="ORIGINALWIDTH" val="2439.75"/>
  <p:tag name="LATEXADDIN" val="\documentclass{article}&#10;\usepackage{amsmath}&#10;\usepackage{amssymb}&#10;\usepackage{bbm}&#10;&#10;\DeclareMathOperator*{\minimize}{minimize}&#10;\DeclareMathOperator*{\argmin}{arg\,min}&#10;\pagestyle{empty}&#10;\begin{document}&#10;&#10;&#10;&#10;\begin{equation}&#10;\begin{aligned}&#10;\min_{\tilde{\mathbf{c}}}  \left\|\sum_i^n \mathbf{a}_i  * \tilde{\mathbf{c}}_i - \mathbf{b} \right \|_2^2 +\lambda \left \|\tilde{\mathbf{c}} \right\|_1 ~~\text{s.t} ~~~\mathbf{D} \tilde{\mathbf{c}} = \mathbf{0} \nonumber&#10;\end{aligned}&#10;\end{equation}&#10;&#10;&#10;&#10;\end{document}"/>
  <p:tag name="IGUANATEXSIZE" val="20"/>
  <p:tag name="IGUANATEXCURSOR" val="388"/>
  <p:tag name="TRANSPARENCY" val="True"/>
  <p:tag name="FILENAME" val=""/>
  <p:tag name="LATEXENGINEID" val="0"/>
  <p:tag name="TEMPFOLDER" val="c:\temp\"/>
  <p:tag name="LATEXFORMHEIGHT" val="552"/>
  <p:tag name="LATEXFORMWIDTH" val="853.5"/>
  <p:tag name="LATEXFORMWRAP" val="Fals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137.25"/>
  <p:tag name="LATEXADDIN" val="\documentclass{article}&#10;\usepackage{amsmath}&#10;\usepackage{amsmath}&#10;\usepackage{amsmath}&#10;\usepackage{amssymb}&#10;\usepackage{bbm}&#10;&#10;\DeclareMathOperator*{\minimize}{minimize}&#10;\DeclareMathOperator*{\argmin}{arg\,min}&#10;\pagestyle{empty}&#10;\begin{document}&#10;&#10;&#10;$\mathbf{A}_t$&#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80.75"/>
  <p:tag name="ORIGINALWIDTH" val="1109.25"/>
  <p:tag name="LATEXADDIN" val="\documentclass{article}&#10;\usepackage{amsmath}&#10;\usepackage{amsmath}&#10;\usepackage{amsmath}&#10;\usepackage{amssymb}&#10;\usepackage{bbm}&#10;&#10;\DeclareMathOperator*{\minimize}{minimize}&#10;\DeclareMathOperator*{\argmin}{arg\,min}&#10;\pagestyle{empty}&#10;\begin{document}&#10;&#10;&#10;$\tilde{\mathbf{c}}_i^\top = \begin{bmatrix} c_i,~ \mathbf{0}_{m-1}^\top \end{bmatrix}^\top \forall i$ &#10;\end{document}"/>
  <p:tag name="IGUANATEXSIZE" val="20"/>
  <p:tag name="IGUANATEXCURSOR" val="350"/>
  <p:tag name="TRANSPARENCY" val="True"/>
  <p:tag name="FILENAME" val=""/>
  <p:tag name="LATEXENGINEID" val="0"/>
  <p:tag name="TEMPFOLDER" val="c:\temp\"/>
  <p:tag name="LATEXFORMHEIGHT" val="312"/>
  <p:tag name="LATEXFORMWIDTH" val="384"/>
  <p:tag name="LATEXFORMWRAP" val="Fals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1"/>
  <p:tag name="ORIGINALWIDTH" val="1511.25"/>
  <p:tag name="LATEXADDIN" val="\documentclass{article}&#10;\usepackage{amsmath}&#10;\usepackage{amssymb}&#10;\usepackage{bbm}&#10;&#10;\DeclareMathOperator*{\minimize}{minimize}&#10;\DeclareMathOperator*{\argmin}{arg\,min}&#10;\pagestyle{empty}&#10;\begin{document}&#10;&#10;&#10;&#10;\begin{equation}&#10;\begin{aligned}&#10;\min_{\tilde{\mathbf{c}}}  \left \|\sum_i^n \mathbf{a}_i  c_i - \mathbf{b} \right\|_2^2 +\lambda \|\tilde{\mathbf{c}}\|_1  \nonumber&#10;\end{aligned}&#10;\end{equation}&#10;&#10;&#10;&#10;\end{document}"/>
  <p:tag name="IGUANATEXSIZE" val="20"/>
  <p:tag name="IGUANATEXCURSOR" val="320"/>
  <p:tag name="TRANSPARENCY" val="True"/>
  <p:tag name="FILENAME" val=""/>
  <p:tag name="LATEXENGINEID" val="0"/>
  <p:tag name="TEMPFOLDER" val="c:\temp\"/>
  <p:tag name="LATEXFORMHEIGHT" val="485.25"/>
  <p:tag name="LATEXFORMWIDTH" val="687.75"/>
  <p:tag name="LATEXFORMWRAP" val="Fals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9.75"/>
  <p:tag name="ORIGINALWIDTH" val="69"/>
  <p:tag name="LATEXADDIN" val="\documentclass{article}&#10;\usepackage{amsmath}&#10;\usepackage{amsmath}&#10;\usepackage{amsmath}&#10;\usepackage{amssymb}&#10;\usepackage{bbm}&#10;&#10;\DeclareMathOperator*{\minimize}{minimize}&#10;\DeclareMathOperator*{\argmin}{arg\,min}&#10;\pagestyle{empty}&#10;\begin{document}&#10;&#10;&#10;$\Updownarrow$&#10;&#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9.75"/>
  <p:tag name="ORIGINALWIDTH" val="69"/>
  <p:tag name="LATEXADDIN" val="\documentclass{article}&#10;\usepackage{amsmath}&#10;\usepackage{amsmath}&#10;\usepackage{amsmath}&#10;\usepackage{amssymb}&#10;\usepackage{bbm}&#10;&#10;\DeclareMathOperator*{\minimize}{minimize}&#10;\DeclareMathOperator*{\argmin}{arg\,min}&#10;\pagestyle{empty}&#10;\begin{document}&#10;&#10;&#10;$\Updownarrow$&#10;&#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7"/>
  <p:tag name="ORIGINALWIDTH" val="401.25"/>
  <p:tag name="LATEXADDIN" val="\documentclass{article}&#10;\usepackage{amsmath}&#10;\usepackage{amsmath}&#10;\usepackage{amsmath}&#10;\usepackage{amssymb}&#10;\usepackage{bbm}&#10;&#10;\DeclareMathOperator*{\minimize}{minimize}&#10;\DeclareMathOperator*{\argmin}{arg\,min}&#10;\pagestyle{empty}&#10;\begin{document}&#10;&#10;&#10;$\mathbf{D} \tilde{\mathbf{c}} = \mathbf{0}$&#10;\end{document}"/>
  <p:tag name="IGUANATEXSIZE" val="20"/>
  <p:tag name="IGUANATEXCURSOR" val="290"/>
  <p:tag name="TRANSPARENCY" val="True"/>
  <p:tag name="FILENAME" val=""/>
  <p:tag name="LATEXENGINEID" val="0"/>
  <p:tag name="TEMPFOLDER" val="c:\temp\"/>
  <p:tag name="LATEXFORMHEIGHT" val="312"/>
  <p:tag name="LATEXFORMWIDTH" val="384"/>
  <p:tag name="LATEXFORMWRAP" val="Fals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
  <p:tag name="ORIGINALWIDTH" val="2181"/>
  <p:tag name="LATEXADDIN" val="\documentclass{article}&#10;\usepackage{amsmath}&#10;&#10;\DeclareMathOperator*{\minimize}{minimize}&#10;\DeclareMathOperator*{\argmin}{arg\,min}&#10;\pagestyle{empty}&#10;\begin{document}&#10;&#10;&#10;\begin{equation}&#10;\begin{aligned}&#10;\min_{\tilde{\mathbf{c}}} ~ &amp; \left\|\tilde{\mathbf{A}}\tilde{\mathbf{c}} - \mathbf{b} \right \|_2^2 + \lambda \left \|\tilde{\mathbf{c}} \right\|_1 ~ ~ ~\text{s.t} ~~~\mathbf{D} \tilde{\mathbf{c}} = \mathbf{0}&#10;\nonumber&#10;\end{aligned}&#10;\end{equation}&#10;&#10;&#10;\end{document}"/>
  <p:tag name="IGUANATEXSIZE" val="20"/>
  <p:tag name="IGUANATEXCURSOR" val="344"/>
  <p:tag name="TRANSPARENCY" val="True"/>
  <p:tag name="FILENAME" val=""/>
  <p:tag name="LATEXENGINEID" val="0"/>
  <p:tag name="TEMPFOLDER" val="c:\temp\"/>
  <p:tag name="LATEXFORMHEIGHT" val="312"/>
  <p:tag name="LATEXFORMWIDTH" val="384"/>
  <p:tag name="LATEXFORMWRAP" val="Fals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411"/>
  <p:tag name="ORIGINALWIDTH" val="2439.75"/>
  <p:tag name="LATEXADDIN" val="\documentclass{article}&#10;\usepackage{amsmath}&#10;\usepackage{amssymb}&#10;\usepackage{bbm}&#10;&#10;\DeclareMathOperator*{\minimize}{minimize}&#10;\DeclareMathOperator*{\argmin}{arg\,min}&#10;\pagestyle{empty}&#10;\begin{document}&#10;&#10;&#10;&#10;\begin{equation}&#10;\begin{aligned}&#10;\min_{\tilde{\mathbf{c}}}  \left\|\sum_i^n \mathbf{a}_i  * \tilde{\mathbf{c}}_i - \mathbf{b} \right \|_2^2 +\lambda \left \|\tilde{\mathbf{c}} \right\|_1 ~~\text{s.t} ~~~\mathbf{D} \tilde{\mathbf{c}} = \mathbf{0} \nonumber&#10;\end{aligned}&#10;\end{equation}&#10;&#10;&#10;&#10;\end{document}"/>
  <p:tag name="IGUANATEXSIZE" val="20"/>
  <p:tag name="IGUANATEXCURSOR" val="388"/>
  <p:tag name="TRANSPARENCY" val="True"/>
  <p:tag name="FILENAME" val=""/>
  <p:tag name="LATEXENGINEID" val="0"/>
  <p:tag name="TEMPFOLDER" val="c:\temp\"/>
  <p:tag name="LATEXFORMHEIGHT" val="552"/>
  <p:tag name="LATEXFORMWIDTH" val="853.5"/>
  <p:tag name="LATEXFORMWRAP" val="Fals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80.75"/>
  <p:tag name="ORIGINALWIDTH" val="1109.25"/>
  <p:tag name="LATEXADDIN" val="\documentclass{article}&#10;\usepackage{amsmath}&#10;\usepackage{amsmath}&#10;\usepackage{amsmath}&#10;\usepackage{amssymb}&#10;\usepackage{bbm}&#10;&#10;\DeclareMathOperator*{\minimize}{minimize}&#10;\DeclareMathOperator*{\argmin}{arg\,min}&#10;\pagestyle{empty}&#10;\begin{document}&#10;&#10;&#10;$\tilde{\mathbf{c}}_i^\top = \begin{bmatrix} c_i,~ \mathbf{0}_{m-1}^\top \end{bmatrix}^\top \forall i$ &#10;\end{document}"/>
  <p:tag name="IGUANATEXSIZE" val="20"/>
  <p:tag name="IGUANATEXCURSOR" val="350"/>
  <p:tag name="TRANSPARENCY" val="True"/>
  <p:tag name="FILENAME" val=""/>
  <p:tag name="LATEXENGINEID" val="0"/>
  <p:tag name="TEMPFOLDER" val="c:\temp\"/>
  <p:tag name="LATEXFORMHEIGHT" val="312"/>
  <p:tag name="LATEXFORMWIDTH" val="384"/>
  <p:tag name="LATEXFORMWRAP" val="Fals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411"/>
  <p:tag name="ORIGINALWIDTH" val="1511.25"/>
  <p:tag name="LATEXADDIN" val="\documentclass{article}&#10;\usepackage{amsmath}&#10;\usepackage{amssymb}&#10;\usepackage{bbm}&#10;&#10;\DeclareMathOperator*{\minimize}{minimize}&#10;\DeclareMathOperator*{\argmin}{arg\,min}&#10;\pagestyle{empty}&#10;\begin{document}&#10;&#10;&#10;&#10;\begin{equation}&#10;\begin{aligned}&#10;\min_{\tilde{\mathbf{c}}}  \left \|\sum_i^n \mathbf{a}_i  c_i - \mathbf{b} \right\|_2^2 +\lambda \|\tilde{\mathbf{c}}\|_1  \nonumber&#10;\end{aligned}&#10;\end{equation}&#10;&#10;&#10;&#10;\end{document}"/>
  <p:tag name="IGUANATEXSIZE" val="20"/>
  <p:tag name="IGUANATEXCURSOR" val="320"/>
  <p:tag name="TRANSPARENCY" val="True"/>
  <p:tag name="FILENAME" val=""/>
  <p:tag name="LATEXENGINEID" val="0"/>
  <p:tag name="TEMPFOLDER" val="c:\temp\"/>
  <p:tag name="LATEXFORMHEIGHT" val="485.25"/>
  <p:tag name="LATEXFORMWIDTH" val="687.75"/>
  <p:tag name="LATEXFORMWRAP" val="Fals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96.5"/>
  <p:tag name="ORIGINALWIDTH" val="1283.25"/>
  <p:tag name="LATEXADDIN" val="\documentclass{article}&#10;\usepackage{amsmath}&#10;\usepackage{amssymb}&#10;\usepackage{bbm}&#10;&#10;\DeclareMathOperator*{\minimize}{minimize}&#10;\DeclareMathOperator*{\argmin}{arg\,min}&#10;\pagestyle{empty}&#10;\begin{document}&#10;&#10;&#10;&#10;\begin{equation}&#10;\begin{aligned}&#10;\min_{\mathbf{c}}  \left\|\mathbf{A} \mathbf{c} - \mathbf{b} \right\|_2^2 +\lambda \left\|\mathbf{c} \right\|_1  \nonumber&#10;\end{aligned}&#10;\end{equation}&#10;&#10;&#10;&#10;\end{document}"/>
  <p:tag name="IGUANATEXSIZE" val="20"/>
  <p:tag name="IGUANATEXCURSOR" val="346"/>
  <p:tag name="TRANSPARENCY" val="True"/>
  <p:tag name="FILENAME" val=""/>
  <p:tag name="LATEXENGINEID" val="0"/>
  <p:tag name="TEMPFOLDER" val="c:\temp\"/>
  <p:tag name="LATEXFORMHEIGHT" val="485.25"/>
  <p:tag name="LATEXFORMWIDTH" val="687.75"/>
  <p:tag name="LATEXFORMWRAP" val="Fals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70.5"/>
  <p:tag name="LATEXADDIN" val="\documentclass{article}&#10;\usepackage{amsmath}&#10;\usepackage{amsmath}&#10;\usepackage{amsmath}&#10;\usepackage{amssymb}&#10;\usepackage{bbm}&#10;&#10;\DeclareMathOperator*{\minimize}{minimize}&#10;\DeclareMathOperator*{\argmin}{arg\,min}&#10;\pagestyle{empty}&#10;\begin{document}&#10;&#10;&#10;$\mathbf{b}$&#10;\end{document}"/>
  <p:tag name="IGUANATEXSIZE" val="20"/>
  <p:tag name="IGUANATEXCURSOR" val="258"/>
  <p:tag name="TRANSPARENCY" val="True"/>
  <p:tag name="FILENAME" val=""/>
  <p:tag name="LATEXENGINEID" val="0"/>
  <p:tag name="TEMPFOLDER" val="c:\temp\"/>
  <p:tag name="LATEXFORMHEIGHT" val="312"/>
  <p:tag name="LATEXFORMWIDTH" val="384"/>
  <p:tag name="LATEXFORMWRAP" val="Fals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9.75"/>
  <p:tag name="ORIGINALWIDTH" val="69"/>
  <p:tag name="LATEXADDIN" val="\documentclass{article}&#10;\usepackage{amsmath}&#10;\usepackage{amsmath}&#10;\usepackage{amsmath}&#10;\usepackage{amssymb}&#10;\usepackage{bbm}&#10;&#10;\DeclareMathOperator*{\minimize}{minimize}&#10;\DeclareMathOperator*{\argmin}{arg\,min}&#10;\pagestyle{empty}&#10;\begin{document}&#10;&#10;&#10;$\Updownarrow$&#10;&#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9.75"/>
  <p:tag name="ORIGINALWIDTH" val="69"/>
  <p:tag name="LATEXADDIN" val="\documentclass{article}&#10;\usepackage{amsmath}&#10;\usepackage{amsmath}&#10;\usepackage{amsmath}&#10;\usepackage{amssymb}&#10;\usepackage{bbm}&#10;&#10;\DeclareMathOperator*{\minimize}{minimize}&#10;\DeclareMathOperator*{\argmin}{arg\,min}&#10;\pagestyle{empty}&#10;\begin{document}&#10;&#10;&#10;$\Updownarrow$&#10;&#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29.75"/>
  <p:tag name="ORIGINALWIDTH" val="69"/>
  <p:tag name="LATEXADDIN" val="\documentclass{article}&#10;\usepackage{amsmath}&#10;\usepackage{amsmath}&#10;\usepackage{amsmath}&#10;\usepackage{amssymb}&#10;\usepackage{bbm}&#10;&#10;\DeclareMathOperator*{\minimize}{minimize}&#10;\DeclareMathOperator*{\argmin}{arg\,min}&#10;\pagestyle{empty}&#10;\begin{document}&#10;&#10;&#10;$\Updownarrow$&#10;&#10;\end{document}"/>
  <p:tag name="IGUANATEXSIZE" val="20"/>
  <p:tag name="IGUANATEXCURSOR" val="263"/>
  <p:tag name="TRANSPARENCY" val="True"/>
  <p:tag name="FILENAME" val=""/>
  <p:tag name="LATEXENGINEID" val="0"/>
  <p:tag name="TEMPFOLDER" val="c:\temp\"/>
  <p:tag name="LATEXFORMHEIGHT" val="312"/>
  <p:tag name="LATEXFORMWIDTH" val="384"/>
  <p:tag name="LATEXFORMWRAP" val="Fals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87"/>
  <p:tag name="ORIGINALWIDTH" val="401.25"/>
  <p:tag name="LATEXADDIN" val="\documentclass{article}&#10;\usepackage{amsmath}&#10;\usepackage{amsmath}&#10;\usepackage{amsmath}&#10;\usepackage{amssymb}&#10;\usepackage{bbm}&#10;&#10;\DeclareMathOperator*{\minimize}{minimize}&#10;\DeclareMathOperator*{\argmin}{arg\,min}&#10;\pagestyle{empty}&#10;\begin{document}&#10;&#10;&#10;$\mathbf{D} \tilde{\mathbf{c}} = \mathbf{0}$&#10;\end{document}"/>
  <p:tag name="IGUANATEXSIZE" val="20"/>
  <p:tag name="IGUANATEXCURSOR" val="290"/>
  <p:tag name="TRANSPARENCY" val="True"/>
  <p:tag name="FILENAME" val=""/>
  <p:tag name="LATEXENGINEID" val="0"/>
  <p:tag name="TEMPFOLDER" val="c:\temp\"/>
  <p:tag name="LATEXFORMHEIGHT" val="312"/>
  <p:tag name="LATEXFORMWIDTH" val="384"/>
  <p:tag name="LATEXFORMWRAP" val="Fals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5.25"/>
  <p:tag name="ORIGINALWIDTH" val="624"/>
  <p:tag name="LATEXADDIN" val="\documentclass{article}&#10;\usepackage{amsmath}&#10;\usepackage{amsmath}&#10;\usepackage{amsmath}&#10;\usepackage{amssymb}&#10;\usepackage{bbm}&#10;&#10;\DeclareMathOperator*{\minimize}{minimize}&#10;\DeclareMathOperator*{\argmin}{arg\,min}&#10;\pagestyle{empty}&#10;\begin{document}&#10;&#10;&#10;$\|\tilde{\mathbf{c}} \|_1 = \| \mathbf{c}\|_1$&#10;\end{document}"/>
  <p:tag name="IGUANATEXSIZE" val="20"/>
  <p:tag name="IGUANATEXCURSOR" val="293"/>
  <p:tag name="TRANSPARENCY" val="True"/>
  <p:tag name="FILENAME" val=""/>
  <p:tag name="LATEXENGINEID" val="0"/>
  <p:tag name="TEMPFOLDER" val="c:\temp\"/>
  <p:tag name="LATEXFORMHEIGHT" val="312"/>
  <p:tag name="LATEXFORMWIDTH" val="384"/>
  <p:tag name="LATEXFORMWRAP" val="Fals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64.5"/>
  <p:tag name="ORIGINALWIDTH" val="1332"/>
  <p:tag name="LATEXADDIN" val="\documentclass{article}&#10;\usepackage{amsmath}&#10;&#10;\DeclareMathOperator*{\minimize}{minimize}&#10;\DeclareMathOperator*{\argmin}{arg\,min}&#10;\pagestyle{empty}&#10;\begin{document}&#10;&#10;&#10;\begin{equation}&#10;\begin{aligned}&#10;\min_{\tilde{\mathbf{c}}} ~ &amp;||\tilde{\mathbf{A}}\tilde{\mathbf{c}} - \mathbf{b} ||_2^2 + \lambda ||\tilde{\mathbf{c}}||_1  \\&#10;&amp; \text{s.t} ~~~\mathbf{D} \tilde{\mathbf{c}} = \mathbf{0}&#10;\nonumber&#10;\end{aligned}&#10;\end{equation}&#10;&#10;&#10;\end{document}"/>
  <p:tag name="IGUANATEXSIZE" val="20"/>
  <p:tag name="IGUANATEXCURSOR" val="329"/>
  <p:tag name="TRANSPARENCY" val="True"/>
  <p:tag name="FILENAME" val=""/>
  <p:tag name="LATEXENGINEID" val="0"/>
  <p:tag name="TEMPFOLDER" val="c:\temp\"/>
  <p:tag name="LATEXFORMHEIGHT" val="312"/>
  <p:tag name="LATEXFORMWIDTH" val="384"/>
  <p:tag name="LATEXFORMWRAP" val="Fals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85.25"/>
  <p:tag name="ORIGINALWIDTH" val="1304.25"/>
  <p:tag name="LATEXADDIN" val="\documentclass{article}&#10;\usepackage{amsmath}&#10;&#10;\DeclareMathOperator*{\minimize}{minimize}&#10;\DeclareMathOperator*{\argmin}{arg\,min}&#10;\pagestyle{empty}&#10;\begin{document}&#10;&#10;&#10;\begin{equation}&#10;\begin{aligned}&#10;\min_{\mathbf{c}} ~ \|\mathbf{A} \mathbf{c} - \mathbf{b} \|_2^2  + \lambda \| \mathbf{c} \|_1&#10;\nonumber&#10;\end{aligned}&#10;\end{equation}&#10;&#10;\end{document}"/>
  <p:tag name="IGUANATEXSIZE" val="20"/>
  <p:tag name="IGUANATEXCURSOR" val="219"/>
  <p:tag name="TRANSPARENCY" val="True"/>
  <p:tag name="FILENAME" val=""/>
  <p:tag name="LATEXENGINEID" val="0"/>
  <p:tag name="TEMPFOLDER" val="c:\temp\"/>
  <p:tag name="LATEXFORMHEIGHT" val="312"/>
  <p:tag name="LATEXFORMWIDTH" val="384"/>
  <p:tag name="LATEXFORMWRAP" val="Fals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53"/>
  <p:tag name="ORIGINALWIDTH" val="1044"/>
  <p:tag name="LATEXADDIN" val="\documentclass{article}&#10;\usepackage{amsmath}&#10;&#10;\DeclareMathOperator*{\minimize}{minimize}&#10;\DeclareMathOperator*{\argmin}{arg\,min}&#10;\pagestyle{empty}&#10;\begin{document}&#10;&#10;&#10;\begin{equation}&#10;\begin{aligned}&#10;\min_{\Psi} ~ \frac{1}{4} \|\Psi \|_2^2 + \Psi^\top \mathbf{b} \\&#10;\text{s.t.} ~ ~  \|\mathbf{A}^{\mathbf{H}} \Psi \|_\infty \leq \lambda   &#10;\nonumber&#10;\end{aligned}&#10;\end{equation}&#10;&#10;\end{document}"/>
  <p:tag name="IGUANATEXSIZE" val="20"/>
  <p:tag name="IGUANATEXCURSOR" val="307"/>
  <p:tag name="TRANSPARENCY" val="True"/>
  <p:tag name="FILENAME" val=""/>
  <p:tag name="LATEXENGINEID" val="0"/>
  <p:tag name="TEMPFOLDER" val="c:\temp\"/>
  <p:tag name="LATEXFORMHEIGHT" val="312"/>
  <p:tag name="LATEXFORMWIDTH" val="384"/>
  <p:tag name="LATEXFORMWRAP" val="Fals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76.25"/>
  <p:tag name="ORIGINALWIDTH" val="1350"/>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Psi\|_2^2 + \Psi^{\mathbf{H}} \mathbf{b} \nonumber \\&#10;&amp;\text{s.t}~\|\mathbf{\tilde{A}}^{\mathbf{H}} \Psi + \mathbf{D}^{\mathbf{H}} \theta \|_\infty \leq \lambda \nonumber&#10;\end{aligned}&#10;\end{equation}&#10;&#10;&#10;\end{document}"/>
  <p:tag name="IGUANATEXSIZE" val="20"/>
  <p:tag name="IGUANATEXCURSOR" val="497"/>
  <p:tag name="TRANSPARENCY" val="True"/>
  <p:tag name="FILENAME" val=""/>
  <p:tag name="LATEXENGINEID" val="0"/>
  <p:tag name="TEMPFOLDER" val="c:\temp\"/>
  <p:tag name="LATEXFORMHEIGHT" val="471.75"/>
  <p:tag name="LATEXFORMWIDTH" val="937.5"/>
  <p:tag name="LATEXFORMWRAP" val="Fals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53.5"/>
  <p:tag name="ORIGINALWIDTH" val="2373"/>
  <p:tag name="LATEXADDIN" val="\documentclass{article}&#10;\usepackage{amsmath}&#10;\usepackage{amsmath}&#10;\usepackage{amsmath}&#10;\usepackage{amssymb}&#10;\usepackage{bbm}&#10;&#10;\DeclareMathOperator*{\minimize}{minimize}&#10;\DeclareMathOperator*{\argmin}{arg\,min}&#10;\pagestyle{empty}&#10;\begin{document}&#10;&#10;&#10;\begin{equation}&#10;\begin{aligned}&#10;(\rho \mathbf{\tilde{A}} \mathbf{\tilde{A}}^{\mathbf{H}} + \frac{1}{2}\mathbf{I}_m) \Psi = \mathbf{\tilde{A}} (\rho \zeta - \rho \mathbf{D}^{\mathbf{H}} \theta - \tilde{\mathbf{c}}) - \mathbf{b} \nonumber&#10;\end{aligned}&#10;\end{equation}&#10;\end{document}"/>
  <p:tag name="IGUANATEXSIZE" val="20"/>
  <p:tag name="IGUANATEXCURSOR" val="484"/>
  <p:tag name="TRANSPARENCY" val="True"/>
  <p:tag name="FILENAME" val=""/>
  <p:tag name="LATEXENGINEID" val="0"/>
  <p:tag name="TEMPFOLDER" val="c:\temp\"/>
  <p:tag name="LATEXFORMHEIGHT" val="312"/>
  <p:tag name="LATEXFORMWIDTH" val="384"/>
  <p:tag name="LATEXFORMWRAP" val="Fals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7"/>
  <p:tag name="ORIGINALWIDTH" val="55.5"/>
  <p:tag name="LATEXADDIN" val="\documentclass{article}&#10;\usepackage{amsmath}&#10;\usepackage{amsmath}&#10;\usepackage{amsmath}&#10;\usepackage{amssymb}&#10;\usepackage{bbm}&#10;&#10;\DeclareMathOperator*{\minimize}{minimize}&#10;\DeclareMathOperator*{\argmin}{arg\,min}&#10;\pagestyle{empty}&#10;\begin{document}&#10;&#10;&#10;$\mathbf{c}$&#10;\end{document}"/>
  <p:tag name="IGUANATEXSIZE" val="20"/>
  <p:tag name="IGUANATEXCURSOR" val="257"/>
  <p:tag name="TRANSPARENCY" val="True"/>
  <p:tag name="FILENAME" val=""/>
  <p:tag name="LATEXENGINEID" val="0"/>
  <p:tag name="TEMPFOLDER" val="c:\temp\"/>
  <p:tag name="LATEXFORMHEIGHT" val="312"/>
  <p:tag name="LATEXFORMWIDTH" val="384"/>
  <p:tag name="LATEXFORMWRAP" val="Fals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60"/>
  <p:tag name="ORIGINALWIDTH" val="1447.5"/>
  <p:tag name="LATEXADDIN" val="\documentclass{article}&#10;\usepackage{amsmath}&#10;\usepackage{amsmath}&#10;\usepackage{amsmath}&#10;\usepackage{amssymb}&#10;\usepackage{bbm}&#10;&#10;\DeclareMathOperator*{\minimize}{minimize}&#10;\DeclareMathOperator*{\argmin}{arg\,min}&#10;\pagestyle{empty}&#10;\begin{document}&#10;&#10;&#10;\begin{equation}&#10;%\vspace{-10pt}&#10;\begin{aligned}&#10;&amp; \hat{\Psi}^* = \frac{ \sum_i^N \mathbf{\hat{a}}_i^* \odot \mathbf{\hat{e}}_i^* - \mathbf{\hat{b}}^*}{\rho \sum_i^N \mathbf{\hat{a}}_i \odot \mathbf{\hat{a}}_i^*  + \frac{1}{2}\mathbf{1}_m} \nonumber&#10;\end{aligned}&#10;\end{equation}&#10;\end{document}"/>
  <p:tag name="IGUANATEXSIZE" val="20"/>
  <p:tag name="IGUANATEXCURSOR" val="486"/>
  <p:tag name="TRANSPARENCY" val="True"/>
  <p:tag name="FILENAME" val=""/>
  <p:tag name="LATEXENGINEID" val="0"/>
  <p:tag name="TEMPFOLDER" val="c:\temp\"/>
  <p:tag name="LATEXFORMHEIGHT" val="312"/>
  <p:tag name="LATEXFORMWIDTH" val="384"/>
  <p:tag name="LATEXFORMWRAP" val="Fals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17.75"/>
  <p:tag name="ORIGINALWIDTH" val="133.5"/>
  <p:tag name="LATEXADDIN" val="\documentclass{article}&#10;\usepackage{amsmath}&#10;\usepackage{amsmath}&#10;\usepackage{amsmath}&#10;\usepackage{amssymb}&#10;\usepackage{bbm}&#10;&#10;\DeclareMathOperator*{\minimize}{minimize}&#10;\DeclareMathOperator*{\argmin}{arg\,min}&#10;\pagestyle{empty}&#10;\begin{document}&#10;&#10;&#10;$\hat{\Psi}^*$&#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78.5"/>
  <p:tag name="ORIGINALWIDTH" val="2001"/>
  <p:tag name="LATEXADDIN" val="\documentclass{article}&#10;\usepackage{amsmath}&#10;\usepackage{amsmath}&#10;\usepackage{amsmath}&#10;\usepackage{amssymb}&#10;\usepackage{bbm}&#10;&#10;\DeclareMathOperator*{\minimize}{minimize}&#10;\DeclareMathOperator*{\argmin}{arg\,min}&#10;\pagestyle{empty}&#10;\begin{document}&#10;&#10;&#10;$\mathbf{e} = \rho \zeta - \rho \mathbf{D}^{\mathbf{H}} \theta - \tilde{\mathbf{c}} = \begin{bmatrix} \mathbf{e}_1^{\mathbf{H}}, \ldots , \mathbf{e}_n^{\mathbf{H}} \end{bmatrix}^{\mathbf{H}}$&#10;\end{document}"/>
  <p:tag name="IGUANATEXSIZE" val="20"/>
  <p:tag name="IGUANATEXCURSOR" val="438"/>
  <p:tag name="TRANSPARENCY" val="True"/>
  <p:tag name="FILENAME" val=""/>
  <p:tag name="LATEXENGINEID" val="0"/>
  <p:tag name="TEMPFOLDER" val="c:\temp\"/>
  <p:tag name="LATEXFORMHEIGHT" val="312"/>
  <p:tag name="LATEXFORMWIDTH" val="384"/>
  <p:tag name="LATEXFORMWRAP" val="Fals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590.5"/>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left \|\Psi \right\|_2^2 + \Psi^{\mathbf{H}} \mathbf{b} ~ ~ ~ \text{s.t}~ \left\|\mathbf{\tilde{A}}^{\mathbf{H}} \Psi + \mathbf{D}^{\mathbf{H}} \theta \right\|_\infty \leq \lambda \nonumber&#10;\end{aligned}&#10;\end{equation}&#10;&#10;&#10;\end{document}"/>
  <p:tag name="IGUANATEXSIZE" val="20"/>
  <p:tag name="IGUANATEXCURSOR" val="469"/>
  <p:tag name="TRANSPARENCY" val="True"/>
  <p:tag name="FILENAME" val=""/>
  <p:tag name="LATEXENGINEID" val="0"/>
  <p:tag name="TEMPFOLDER" val="c:\temp\"/>
  <p:tag name="LATEXFORMHEIGHT" val="471.75"/>
  <p:tag name="LATEXFORMWIDTH" val="937.5"/>
  <p:tag name="LATEXFORMWRAP" val="Fals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3.5"/>
  <p:tag name="ORIGINALWIDTH" val="2373"/>
  <p:tag name="LATEXADDIN" val="\documentclass{article}&#10;\usepackage{amsmath}&#10;\usepackage{amsmath}&#10;\usepackage{amsmath}&#10;\usepackage{amssymb}&#10;\usepackage{bbm}&#10;&#10;\DeclareMathOperator*{\minimize}{minimize}&#10;\DeclareMathOperator*{\argmin}{arg\,min}&#10;\pagestyle{empty}&#10;\begin{document}&#10;&#10;&#10;\begin{equation}&#10;\begin{aligned}&#10;(\rho \mathbf{\tilde{A}} \mathbf{\tilde{A}}^{\mathbf{H}} + \frac{1}{2}\mathbf{I}_m) \Psi = \mathbf{\tilde{A}} (\rho \zeta - \rho \mathbf{D}^{\mathbf{H}} \theta - \tilde{\mathbf{c}}) - \mathbf{b} \nonumber&#10;\end{aligned}&#10;\end{equation}&#10;\end{document}"/>
  <p:tag name="IGUANATEXSIZE" val="20"/>
  <p:tag name="IGUANATEXCURSOR" val="484"/>
  <p:tag name="TRANSPARENCY" val="True"/>
  <p:tag name="FILENAME" val=""/>
  <p:tag name="LATEXENGINEID" val="0"/>
  <p:tag name="TEMPFOLDER" val="c:\temp\"/>
  <p:tag name="LATEXFORMHEIGHT" val="312"/>
  <p:tag name="LATEXFORMWIDTH" val="384"/>
  <p:tag name="LATEXFORMWRAP" val="Fals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17.75"/>
  <p:tag name="ORIGINALWIDTH" val="133.5"/>
  <p:tag name="LATEXADDIN" val="\documentclass{article}&#10;\usepackage{amsmath}&#10;\usepackage{amsmath}&#10;\usepackage{amsmath}&#10;\usepackage{amssymb}&#10;\usepackage{bbm}&#10;&#10;\DeclareMathOperator*{\minimize}{minimize}&#10;\DeclareMathOperator*{\argmin}{arg\,min}&#10;\pagestyle{empty}&#10;\begin{document}&#10;&#10;&#10;$\hat{\Psi}^*$&#10;\end{document}"/>
  <p:tag name="IGUANATEXSIZE" val="20"/>
  <p:tag name="IGUANATEXCURSOR" val="260"/>
  <p:tag name="TRANSPARENCY" val="True"/>
  <p:tag name="FILENAME" val=""/>
  <p:tag name="LATEXENGINEID" val="0"/>
  <p:tag name="TEMPFOLDER" val="c:\temp\"/>
  <p:tag name="LATEXFORMHEIGHT" val="312"/>
  <p:tag name="LATEXFORMWIDTH" val="384"/>
  <p:tag name="LATEXFORMWRAP" val="Fals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1684.5"/>
  <p:tag name="LATEXADDIN" val="\documentclass{article}&#10;\usepackage{amsmath}&#10;\usepackage{amsmath}&#10;\usepackage{amsmath}&#10;\usepackage{amssymb}&#10;\usepackage{bbm}&#10;&#10;\DeclareMathOperator*{\minimize}{minimize}&#10;\DeclareMathOperator*{\argmin}{arg\,min}&#10;\pagestyle{empty}&#10;\begin{document}&#10;&#10;&#10;\begin{equation}&#10;\label{theta_up}&#10;\begin{aligned}&#10;&amp; \mathbf{D} (\mathbf{D}^{\mathbf{H}} \theta) =  \mathbf{D}(\zeta -  \tilde{\mathbf{c}}/\rho -  \mathbf{\tilde{A}}^{\mathbf{H}} \Psi) \nonumber&#10;\end{aligned}&#10;\end{equation}&#10;\end{document}"/>
  <p:tag name="IGUANATEXSIZE" val="20"/>
  <p:tag name="IGUANATEXCURSOR" val="440"/>
  <p:tag name="TRANSPARENCY" val="True"/>
  <p:tag name="FILENAME" val=""/>
  <p:tag name="LATEXENGINEID" val="0"/>
  <p:tag name="TEMPFOLDER" val="c:\temp\"/>
  <p:tag name="LATEXFORMHEIGHT" val="312"/>
  <p:tag name="LATEXFORMWIDTH" val="384"/>
  <p:tag name="LATEXFORMWRAP" val="Fals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543"/>
  <p:tag name="ORIGINALWIDTH" val="2097"/>
  <p:tag name="LATEXADDIN" val="\documentclass{article}&#10;\usepackage{amsmath}&#10;\usepackage{amsmath}&#10;\usepackage{amsmath}&#10;\usepackage{amssymb}&#10;\usepackage{bbm}&#10;&#10;\DeclareMathOperator*{\minimize}{minimize}&#10;\DeclareMathOperator*{\argmin}{arg\,min}&#10;\pagestyle{empty}&#10;\begin{document}&#10;&#10;&#10;\begin{equation}&#10;\begin{aligned}&#10;\mathbf{\tilde{A}}^{\mathbf{H}} \Psi = \begin{bmatrix}\mathbf{C}(\mathbf{a}_1)^{\mathbf{H}} \\&#10;                                           \vdots \\&#10;                                           \mathbf{C}(\mathbf{a}_n)^{\mathbf{H}} \end{bmatrix}\Psi =&#10; \begin{bmatrix} \mathbf{F} (\mathbf{\hat{a}}_1 \odot \hat{\Psi}^*) \\&#10;                  \vdots \\&#10;                  \mathbf{F} (\mathbf{\hat{a}}_n \odot \hat{\Psi}^*) \\&#10;                  \end{bmatrix} \nonumber&#10;\end{aligned}&#10;\label{ATtheta}&#10;\end{equation}&#10;\end{document}"/>
  <p:tag name="IGUANATEXSIZE" val="20"/>
  <p:tag name="IGUANATEXCURSOR" val="741"/>
  <p:tag name="TRANSPARENCY" val="True"/>
  <p:tag name="FILENAME" val=""/>
  <p:tag name="LATEXENGINEID" val="0"/>
  <p:tag name="TEMPFOLDER" val="c:\temp\"/>
  <p:tag name="LATEXFORMHEIGHT" val="312"/>
  <p:tag name="LATEXFORMWIDTH" val="384"/>
  <p:tag name="LATEXFORMWRAP" val="Fals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6.5"/>
  <p:tag name="ORIGINALWIDTH" val="256.5"/>
  <p:tag name="LATEXADDIN" val="\documentclass{article}&#10;\usepackage{amsmath}&#10;\usepackage{amsmath}&#10;\usepackage{amsmath}&#10;\usepackage{amssymb}&#10;\usepackage{bbm}&#10;&#10;\DeclareMathOperator*{\minimize}{minimize}&#10;\DeclareMathOperator*{\argmin}{arg\,min}&#10;\pagestyle{empty}&#10;\begin{document}&#10;&#10;&#10;$\mathbf{D}^{H} \theta$&#10;\end{document}"/>
  <p:tag name="IGUANATEXSIZE" val="20"/>
  <p:tag name="IGUANATEXCURSOR" val="269"/>
  <p:tag name="TRANSPARENCY" val="True"/>
  <p:tag name="FILENAME" val=""/>
  <p:tag name="LATEXENGINEID" val="0"/>
  <p:tag name="TEMPFOLDER" val="c:\temp\"/>
  <p:tag name="LATEXFORMHEIGHT" val="312"/>
  <p:tag name="LATEXFORMWIDTH" val="384"/>
  <p:tag name="LATEXFORMWRAP" val="Fals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11.75"/>
  <p:tag name="ORIGINALWIDTH" val="54"/>
  <p:tag name="LATEXADDIN" val="\documentclass{article}&#10;\usepackage{amsmath}&#10;\usepackage{amsmath}&#10;\usepackage{amsmath}&#10;\usepackage{amssymb}&#10;\usepackage{bbm}&#10;&#10;\DeclareMathOperator*{\minimize}{minimize}&#10;\DeclareMathOperator*{\argmin}{arg\,min}&#10;\pagestyle{empty}&#10;\begin{document}&#10;&#10;&#10;$\zeta$&#10;\end{document}"/>
  <p:tag name="IGUANATEXSIZE" val="20"/>
  <p:tag name="IGUANATEXCURSOR" val="253"/>
  <p:tag name="TRANSPARENCY" val="True"/>
  <p:tag name="FILENAME" val=""/>
  <p:tag name="LATEXENGINEID" val="0"/>
  <p:tag name="TEMPFOLDER" val="c:\temp\"/>
  <p:tag name="LATEXFORMHEIGHT" val="312"/>
  <p:tag name="LATEXFORMWIDTH" val="384"/>
  <p:tag name="LATEXFORMWRAP" val="Fals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5"/>
  <p:tag name="ORIGINALWIDTH" val="99"/>
  <p:tag name="LATEXADDIN" val="\documentclass{article}&#10;\usepackage{amsmath}&#10;\usepackage{amsmath}&#10;\usepackage{amsmath}&#10;\usepackage{amssymb}&#10;\usepackage{bbm}&#10;&#10;\DeclareMathOperator*{\minimize}{minimize}&#10;\DeclareMathOperator*{\argmin}{arg\,min}&#10;\pagestyle{empty}&#10;\begin{document}&#10;&#10;&#10;$\mathbf{A}$&#10;\end{document}"/>
  <p:tag name="IGUANATEXSIZE" val="20"/>
  <p:tag name="IGUANATEXCURSOR" val="257"/>
  <p:tag name="TRANSPARENCY" val="True"/>
  <p:tag name="FILENAME" val=""/>
  <p:tag name="LATEXENGINEID" val="0"/>
  <p:tag name="TEMPFOLDER" val="c:\temp\"/>
  <p:tag name="LATEXFORMHEIGHT" val="312"/>
  <p:tag name="LATEXFORMWIDTH" val="384"/>
  <p:tag name="LATEXFORMWRAP" val="Fals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1288.5"/>
  <p:tag name="LATEXADDIN" val="\documentclass{article}&#10;\usepackage{amsmath}&#10;\usepackage{amsmath}&#10;\usepackage{amsmath}&#10;\usepackage{amssymb}&#10;\usepackage{bbm}&#10;&#10;\DeclareMathOperator*{\minimize}{minimize}&#10;\DeclareMathOperator*{\argmin}{arg\,min}&#10;\pagestyle{empty}&#10;\begin{document}&#10;&#10;&#10;\begin{align}&#10;\zeta=\text{sign}(\mathbf{t})\odot \min(|\mathbf{t}|,\lambda) \nonumber&#10;\end{align}&#10;&#10;\end{document}"/>
  <p:tag name="IGUANATEXSIZE" val="20"/>
  <p:tag name="IGUANATEXCURSOR" val="332"/>
  <p:tag name="TRANSPARENCY" val="True"/>
  <p:tag name="FILENAME" val=""/>
  <p:tag name="LATEXENGINEID" val="0"/>
  <p:tag name="TEMPFOLDER" val="c:\temp\"/>
  <p:tag name="LATEXFORMHEIGHT" val="312"/>
  <p:tag name="LATEXFORMWIDTH" val="384"/>
  <p:tag name="LATEXFORMWRAP" val="Fals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1276.5"/>
  <p:tag name="LATEXADDIN" val="\documentclass{article}&#10;\usepackage{amsmath}&#10;\usepackage{amsmath}&#10;\usepackage{amsmath}&#10;\usepackage{amssymb}&#10;\usepackage{bbm}&#10;&#10;\DeclareMathOperator*{\minimize}{minimize}&#10;\DeclareMathOperator*{\argmin}{arg\,min}&#10;\pagestyle{empty}&#10;\begin{document}&#10;&#10;&#10;$\mathbf{t}=\mathbf{\tilde{A}}^{\mathbf{H}} \Psi + \mathbf{D}^{\mathbf{H}} \theta +\tilde{\mathbf{c}}/\rho$&#10;\end{document}"/>
  <p:tag name="IGUANATEXSIZE" val="20"/>
  <p:tag name="IGUANATEXCURSOR" val="354"/>
  <p:tag name="TRANSPARENCY" val="True"/>
  <p:tag name="FILENAME" val=""/>
  <p:tag name="LATEXENGINEID" val="0"/>
  <p:tag name="TEMPFOLDER" val="c:\temp\"/>
  <p:tag name="LATEXFORMHEIGHT" val="312"/>
  <p:tag name="LATEXFORMWIDTH" val="384"/>
  <p:tag name="LATEXFORMWRAP" val="Fals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60"/>
  <p:tag name="ORIGINALWIDTH" val="1447.5"/>
  <p:tag name="LATEXADDIN" val="\documentclass{article}&#10;\usepackage{amsmath}&#10;\usepackage{amsmath}&#10;\usepackage{amsmath}&#10;\usepackage{amssymb}&#10;\usepackage{bbm}&#10;&#10;\DeclareMathOperator*{\minimize}{minimize}&#10;\DeclareMathOperator*{\argmin}{arg\,min}&#10;\pagestyle{empty}&#10;\begin{document}&#10;&#10;&#10;\begin{equation}&#10;%\vspace{-10pt}&#10;\begin{aligned}&#10;&amp; \hat{\Psi}^* = \frac{ \sum_i^N \mathbf{\hat{a}}_i^* \odot \mathbf{\hat{e}}_i^* - \mathbf{\hat{b}}^*}{\rho \sum_i^N \mathbf{\hat{a}}_i \odot \mathbf{\hat{a}}_i^*  + \frac{1}{2}\mathbf{1}_m} \nonumber&#10;\end{aligned}&#10;\end{equation}&#10;\end{document}"/>
  <p:tag name="IGUANATEXSIZE" val="20"/>
  <p:tag name="IGUANATEXCURSOR" val="486"/>
  <p:tag name="TRANSPARENCY" val="True"/>
  <p:tag name="FILENAME" val=""/>
  <p:tag name="LATEXENGINEID" val="0"/>
  <p:tag name="TEMPFOLDER" val="c:\temp\"/>
  <p:tag name="LATEXFORMHEIGHT" val="312"/>
  <p:tag name="LATEXFORMWIDTH" val="384"/>
  <p:tag name="LATEXFORMWRAP" val="Fals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78.5"/>
  <p:tag name="ORIGINALWIDTH" val="2001"/>
  <p:tag name="LATEXADDIN" val="\documentclass{article}&#10;\usepackage{amsmath}&#10;\usepackage{amsmath}&#10;\usepackage{amsmath}&#10;\usepackage{amssymb}&#10;\usepackage{bbm}&#10;&#10;\DeclareMathOperator*{\minimize}{minimize}&#10;\DeclareMathOperator*{\argmin}{arg\,min}&#10;\pagestyle{empty}&#10;\begin{document}&#10;&#10;&#10;$\mathbf{e} = \rho \zeta - \rho \mathbf{D}^{\mathbf{H}} \theta - \tilde{\mathbf{c}} = \begin{bmatrix} \mathbf{e}_1^{\mathbf{H}}, \ldots , \mathbf{e}_n^{\mathbf{H}} \end{bmatrix}^{\mathbf{H}}$&#10;\end{document}"/>
  <p:tag name="IGUANATEXSIZE" val="20"/>
  <p:tag name="IGUANATEXCURSOR" val="438"/>
  <p:tag name="TRANSPARENCY" val="True"/>
  <p:tag name="FILENAME" val=""/>
  <p:tag name="LATEXENGINEID" val="0"/>
  <p:tag name="TEMPFOLDER" val="c:\temp\"/>
  <p:tag name="LATEXFORMHEIGHT" val="312"/>
  <p:tag name="LATEXFORMWIDTH" val="384"/>
  <p:tag name="LATEXFORMWRAP" val="Fals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590.5"/>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left \|\Psi \right\|_2^2 + \Psi^{\mathbf{H}} \mathbf{b} ~ ~ ~ \text{s.t}~ \left\|\mathbf{\tilde{A}}^{\mathbf{H}} \Psi + \mathbf{D}^{\mathbf{H}} \theta \right\|_\infty \leq \lambda \nonumber&#10;\end{aligned}&#10;\end{equation}&#10;&#10;&#10;\end{document}"/>
  <p:tag name="IGUANATEXSIZE" val="20"/>
  <p:tag name="IGUANATEXCURSOR" val="469"/>
  <p:tag name="TRANSPARENCY" val="True"/>
  <p:tag name="FILENAME" val=""/>
  <p:tag name="LATEXENGINEID" val="0"/>
  <p:tag name="TEMPFOLDER" val="c:\temp\"/>
  <p:tag name="LATEXFORMHEIGHT" val="471.75"/>
  <p:tag name="LATEXFORMWIDTH" val="937.5"/>
  <p:tag name="LATEXFORMWRAP" val="Fals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2590.5"/>
  <p:tag name="LATEXADDIN" val="\documentclass{article}&#10;\usepackage{amsmath}&#10;\usepackage{amsmath}&#10;\usepackage{amsmath}&#10;\usepackage{amssymb}&#10;\usepackage{bbm}&#10;&#10;\DeclareMathOperator*{\minimize}{minimize}&#10;\DeclareMathOperator*{\argmin}{arg\,min}&#10;\pagestyle{empty}&#10;\begin{document}&#10;&#10;\begin{equation}&#10;\begin{aligned}&#10;&amp;\min_{\Psi,\theta} ~\frac{1}{4}\left \|\Psi \right\|_2^2 + \Psi^{\mathbf{H}} \mathbf{b} ~ ~ ~ \text{s.t}~ \left\|\mathbf{\tilde{A}}^{\mathbf{H}} \Psi + \mathbf{D}^{\mathbf{H}} \theta \right\|_\infty \leq \lambda \nonumber&#10;\end{aligned}&#10;\end{equation}&#10;&#10;&#10;\end{document}"/>
  <p:tag name="IGUANATEXSIZE" val="20"/>
  <p:tag name="IGUANATEXCURSOR" val="469"/>
  <p:tag name="TRANSPARENCY" val="True"/>
  <p:tag name="FILENAME" val=""/>
  <p:tag name="LATEXENGINEID" val="0"/>
  <p:tag name="TEMPFOLDER" val="c:\temp\"/>
  <p:tag name="LATEXFORMHEIGHT" val="471.75"/>
  <p:tag name="LATEXFORMWIDTH" val="937.5"/>
  <p:tag name="LATEXFORMWRAP" val="Fals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86.25"/>
  <p:tag name="ORIGINALWIDTH" val="55.5"/>
  <p:tag name="LATEXADDIN" val="\documentclass{article}&#10;\usepackage{amsmath}&#10;\usepackage{amsmath}&#10;\usepackage{amsmath}&#10;\usepackage{amssymb}&#10;\usepackage{bbm}&#10;&#10;\DeclareMathOperator*{\minimize}{minimize}&#10;\DeclareMathOperator*{\argmin}{arg\,min}&#10;\pagestyle{empty}&#10;\begin{document}&#10;&#10;&#10;$\tilde{\mathbf{c}}$&#10;\end{document}"/>
  <p:tag name="IGUANATEXSIZE" val="20"/>
  <p:tag name="IGUANATEXCURSOR" val="265"/>
  <p:tag name="TRANSPARENCY" val="True"/>
  <p:tag name="FILENAME" val=""/>
  <p:tag name="LATEXENGINEID" val="0"/>
  <p:tag name="TEMPFOLDER" val="c:\temp\"/>
  <p:tag name="LATEXFORMHEIGHT" val="312"/>
  <p:tag name="LATEXFORMWIDTH" val="384"/>
  <p:tag name="LATEXFORMWRAP" val="Fals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1549.5"/>
  <p:tag name="LATEXADDIN" val="\documentclass{article}&#10;\usepackage{amsmath}&#10;\usepackage{amsmath}&#10;\usepackage{amsmath}&#10;\usepackage{amssymb}&#10;\usepackage{bbm}&#10;&#10;\DeclareMathOperator*{\minimize}{minimize}&#10;\DeclareMathOperator*{\argmin}{arg\,min}&#10;\pagestyle{empty}&#10;\begin{document}&#10;&#10;&#10;\begin{equation}&#10;\label{update_c}&#10;\begin{aligned}&#10;\tilde{\mathbf{c}} \leftarrow \tilde{\mathbf{c}} + \rho(\mathbf{\tilde{A}}^{\mathbf{H}} \Psi + \mathbf{D}^{\mathbf{H}}\theta - \zeta) \nonumber&#10;\end{aligned}&#10;\end{equation}&#10;\end{document}"/>
  <p:tag name="IGUANATEXSIZE" val="20"/>
  <p:tag name="IGUANATEXCURSOR" val="440"/>
  <p:tag name="TRANSPARENCY" val="True"/>
  <p:tag name="FILENAME" val=""/>
  <p:tag name="LATEXENGINEID" val="0"/>
  <p:tag name="TEMPFOLDER" val="c:\temp\"/>
  <p:tag name="LATEXFORMHEIGHT" val="312"/>
  <p:tag name="LATEXFORMWIDTH" val="384"/>
  <p:tag name="LATEXFORMWRAP" val="Fals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33.75"/>
  <p:tag name="ORIGINALWIDTH" val="1812"/>
  <p:tag name="LATEXADDIN" val="\documentclass{article}&#10;\usepackage{amsmath}&#10;\usepackage{amsmath}&#10;\usepackage{amsmath}&#10;\usepackage{amssymb}&#10;\usepackage{bbm}&#10;&#10;\DeclareMathOperator*{\minimize}{minimize}&#10;\DeclareMathOperator*{\argmin}{arg\,min}&#10;\pagestyle{empty}&#10;\begin{document}&#10;&#10;&#10;\begin{equation}&#10;\label{update_nestrov_c}&#10;\begin{aligned}&#10;&amp;\tilde{\mathbf{c}}_{k+1} \leftarrow \tilde{\mathbf{y}}_k + \rho(\mathbf{\tilde{A}}^{\mathbf{H}} \Psi + \mathbf{D}^{\mathbf{H}}\theta - \zeta) \\&#10;&amp;\tilde{\mathbf{y}}_{k+1} \leftarrow (1+q)\tilde{{\mathbf{c}}}_{k+1} - q \tilde{\mathbf{c}}_k \nonumber&#10;\end{aligned}&#10;\end{equation}&#10;\end{document}"/>
  <p:tag name="IGUANATEXSIZE" val="20"/>
  <p:tag name="IGUANATEXCURSOR" val="554"/>
  <p:tag name="TRANSPARENCY" val="True"/>
  <p:tag name="FILENAME" val=""/>
  <p:tag name="LATEXENGINEID" val="0"/>
  <p:tag name="TEMPFOLDER" val="c:\temp\"/>
  <p:tag name="LATEXFORMHEIGHT" val="312"/>
  <p:tag name="LATEXFORMWIDTH" val="384"/>
  <p:tag name="LATEXFORMWRAP" val="Fals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94.25"/>
  <p:tag name="ORIGINALWIDTH" val="524.25"/>
  <p:tag name="LATEXADDIN" val="\documentclass{article}&#10;\usepackage{amsmath}&#10;\usepackage{amsmath}&#10;\usepackage{amsmath}&#10;\usepackage{amssymb}&#10;\usepackage{bbm}&#10;&#10;\DeclareMathOperator*{\minimize}{minimize}&#10;\DeclareMathOperator*{\argmin}{arg\,min}&#10;\pagestyle{empty}&#10;\begin{document}&#10;&#10;&#10;$q = \frac{\sqrt{Q} - 1 }{\sqrt{Q} + 1}$&#10;\end{document}"/>
  <p:tag name="IGUANATEXSIZE" val="20"/>
  <p:tag name="IGUANATEXCURSOR" val="274"/>
  <p:tag name="TRANSPARENCY" val="True"/>
  <p:tag name="FILENAME" val=""/>
  <p:tag name="LATEXENGINEID" val="0"/>
  <p:tag name="TEMPFOLDER" val="c:\temp\"/>
  <p:tag name="LATEXFORMHEIGHT" val="312"/>
  <p:tag name="LATEXFORMWIDTH" val="384"/>
  <p:tag name="LATEXFORMWRAP" val="Fals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11.xml><?xml version="1.0" encoding="utf-8"?>
<a:theme xmlns:a="http://schemas.openxmlformats.org/drawingml/2006/main" name="13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12.xml><?xml version="1.0" encoding="utf-8"?>
<a:theme xmlns:a="http://schemas.openxmlformats.org/drawingml/2006/main" name="15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13.xml><?xml version="1.0" encoding="utf-8"?>
<a:theme xmlns:a="http://schemas.openxmlformats.org/drawingml/2006/main" name="16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3.xml><?xml version="1.0" encoding="utf-8"?>
<a:theme xmlns:a="http://schemas.openxmlformats.org/drawingml/2006/main" name="3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4.xml><?xml version="1.0" encoding="utf-8"?>
<a:theme xmlns:a="http://schemas.openxmlformats.org/drawingml/2006/main" name="4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5.xml><?xml version="1.0" encoding="utf-8"?>
<a:theme xmlns:a="http://schemas.openxmlformats.org/drawingml/2006/main" name="5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6.xml><?xml version="1.0" encoding="utf-8"?>
<a:theme xmlns:a="http://schemas.openxmlformats.org/drawingml/2006/main" name="6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7.xml><?xml version="1.0" encoding="utf-8"?>
<a:theme xmlns:a="http://schemas.openxmlformats.org/drawingml/2006/main" name="7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8.xml><?xml version="1.0" encoding="utf-8"?>
<a:theme xmlns:a="http://schemas.openxmlformats.org/drawingml/2006/main" name="9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9.xml><?xml version="1.0" encoding="utf-8"?>
<a:theme xmlns:a="http://schemas.openxmlformats.org/drawingml/2006/main" name="10_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Override1.xml><?xml version="1.0" encoding="utf-8"?>
<a:themeOverride xmlns:a="http://schemas.openxmlformats.org/drawingml/2006/main">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themeOverride>
</file>

<file path=ppt/theme/themeOverride2.xml><?xml version="1.0" encoding="utf-8"?>
<a:themeOverride xmlns:a="http://schemas.openxmlformats.org/drawingml/2006/main">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themeOverride>
</file>

<file path=ppt/theme/themeOverride3.xml><?xml version="1.0" encoding="utf-8"?>
<a:themeOverride xmlns:a="http://schemas.openxmlformats.org/drawingml/2006/main">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themeOverride>
</file>

<file path=ppt/theme/themeOverride4.xml><?xml version="1.0" encoding="utf-8"?>
<a:themeOverride xmlns:a="http://schemas.openxmlformats.org/drawingml/2006/main">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themeOverride>
</file>

<file path=ppt/theme/themeOverride5.xml><?xml version="1.0" encoding="utf-8"?>
<a:themeOverride xmlns:a="http://schemas.openxmlformats.org/drawingml/2006/main">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themeOverride>
</file>

<file path=ppt/theme/themeOverride6.xml><?xml version="1.0" encoding="utf-8"?>
<a:themeOverride xmlns:a="http://schemas.openxmlformats.org/drawingml/2006/main">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themeOverride>
</file>

<file path=ppt/theme/themeOverride7.xml><?xml version="1.0" encoding="utf-8"?>
<a:themeOverride xmlns:a="http://schemas.openxmlformats.org/drawingml/2006/main">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themeOverride>
</file>

<file path=ppt/theme/themeOverride8.xml><?xml version="1.0" encoding="utf-8"?>
<a:themeOverride xmlns:a="http://schemas.openxmlformats.org/drawingml/2006/main">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themeOverride>
</file>

<file path=ppt/theme/themeOverride9.xml><?xml version="1.0" encoding="utf-8"?>
<a:themeOverride xmlns:a="http://schemas.openxmlformats.org/drawingml/2006/main">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themeOverride>
</file>

<file path=docProps/app.xml><?xml version="1.0" encoding="utf-8"?>
<Properties xmlns="http://schemas.openxmlformats.org/officeDocument/2006/extended-properties" xmlns:vt="http://schemas.openxmlformats.org/officeDocument/2006/docPropsVTypes">
  <TotalTime>21909</TotalTime>
  <Words>5761</Words>
  <Application>Microsoft Office PowerPoint</Application>
  <PresentationFormat>Widescreen</PresentationFormat>
  <Paragraphs>628</Paragraphs>
  <Slides>51</Slides>
  <Notes>51</Notes>
  <HiddenSlides>20</HiddenSlides>
  <MMClips>1</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51</vt:i4>
      </vt:variant>
    </vt:vector>
  </HeadingPairs>
  <TitlesOfParts>
    <vt:vector size="73" baseType="lpstr">
      <vt:lpstr>宋体</vt:lpstr>
      <vt:lpstr>Arial</vt:lpstr>
      <vt:lpstr>Avenir Black</vt:lpstr>
      <vt:lpstr>Avenir Book</vt:lpstr>
      <vt:lpstr>Calibri</vt:lpstr>
      <vt:lpstr>Calibri Light</vt:lpstr>
      <vt:lpstr>Georgia</vt:lpstr>
      <vt:lpstr>Wingdings</vt:lpstr>
      <vt:lpstr>Wingdings 2</vt:lpstr>
      <vt:lpstr>Office Theme</vt:lpstr>
      <vt:lpstr>1_Office Theme</vt:lpstr>
      <vt:lpstr>3_Office Theme</vt:lpstr>
      <vt:lpstr>4_Office Theme</vt:lpstr>
      <vt:lpstr>5_Office Theme</vt:lpstr>
      <vt:lpstr>6_Office Theme</vt:lpstr>
      <vt:lpstr>7_Office Theme</vt:lpstr>
      <vt:lpstr>9_Office Theme</vt:lpstr>
      <vt:lpstr>10_Office Theme</vt:lpstr>
      <vt:lpstr>12_Office Theme</vt:lpstr>
      <vt:lpstr>13_Office Theme</vt:lpstr>
      <vt:lpstr>15_Office Theme</vt:lpstr>
      <vt:lpstr>16_Office Theme</vt:lpstr>
      <vt:lpstr>FFTLasso: Large-Scale LASSO in the Fourier Domain</vt:lpstr>
      <vt:lpstr>The LASSO</vt:lpstr>
      <vt:lpstr>Applications of LASSO</vt:lpstr>
      <vt:lpstr>Solving the LASSO</vt:lpstr>
      <vt:lpstr>Solving the LASSO</vt:lpstr>
      <vt:lpstr>ADMM</vt:lpstr>
      <vt:lpstr>DL-ADMM</vt:lpstr>
      <vt:lpstr>DL-ADMM</vt:lpstr>
      <vt:lpstr>New Solver?</vt:lpstr>
      <vt:lpstr>Problem Lifting</vt:lpstr>
      <vt:lpstr>Problem Lifting</vt:lpstr>
      <vt:lpstr>Problem Lifting</vt:lpstr>
      <vt:lpstr>Lifted Problem as Constrained CSC</vt:lpstr>
      <vt:lpstr>Lifted Problem as Constrained CSC</vt:lpstr>
      <vt:lpstr>Lifted Problem as Constrained CSC</vt:lpstr>
      <vt:lpstr>Lifted Problem as Constrained CSC</vt:lpstr>
      <vt:lpstr>The Big Picture</vt:lpstr>
      <vt:lpstr>FFTLasso</vt:lpstr>
      <vt:lpstr>FFTLasso</vt:lpstr>
      <vt:lpstr>FFTLasso</vt:lpstr>
      <vt:lpstr>Computational Analysis</vt:lpstr>
      <vt:lpstr>Synthetic Experiments</vt:lpstr>
      <vt:lpstr>Synthetic Experiments</vt:lpstr>
      <vt:lpstr>Synthetic Experiments</vt:lpstr>
      <vt:lpstr>GPU Distributed FFTLasso</vt:lpstr>
      <vt:lpstr>GPU Distributed FFTLasso</vt:lpstr>
      <vt:lpstr>GPU Distributed FFTLasso</vt:lpstr>
      <vt:lpstr>Face Recognition</vt:lpstr>
      <vt:lpstr>Face Recognition Experiments</vt:lpstr>
      <vt:lpstr>Future Directions</vt:lpstr>
      <vt:lpstr>Code and Special Thanks!</vt:lpstr>
      <vt:lpstr>PowerPoint Presentation</vt:lpstr>
      <vt:lpstr>Applications</vt:lpstr>
      <vt:lpstr>Large Scale?</vt:lpstr>
      <vt:lpstr>Solving the LASSO</vt:lpstr>
      <vt:lpstr>ISTA, FISTA and ADMMs</vt:lpstr>
      <vt:lpstr>Solving the LASSO</vt:lpstr>
      <vt:lpstr>ISTA, FISTA and ADMMs</vt:lpstr>
      <vt:lpstr>The Big Picture</vt:lpstr>
      <vt:lpstr>Majorization Minimization Frameworks</vt:lpstr>
      <vt:lpstr>ADMM (PL-ADMM, DL-ADMM)</vt:lpstr>
      <vt:lpstr>Introducing FFTLasso</vt:lpstr>
      <vt:lpstr>Solving the LASSO</vt:lpstr>
      <vt:lpstr>Introducing FFTLasso</vt:lpstr>
      <vt:lpstr>FFTLasso</vt:lpstr>
      <vt:lpstr>FFTLasso</vt:lpstr>
      <vt:lpstr>FFTLasso</vt:lpstr>
      <vt:lpstr>FFTLasso</vt:lpstr>
      <vt:lpstr>FFTLasso</vt:lpstr>
      <vt:lpstr>FFTLasso</vt:lpstr>
      <vt:lpstr>Computational Analysis</vt:lpstr>
    </vt:vector>
  </TitlesOfParts>
  <Company>KAUST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c:title>
  <dc:creator>Adel A. Bibi</dc:creator>
  <cp:lastModifiedBy>Adel Amer Bibi</cp:lastModifiedBy>
  <cp:revision>210</cp:revision>
  <dcterms:created xsi:type="dcterms:W3CDTF">2017-04-26T12:06:07Z</dcterms:created>
  <dcterms:modified xsi:type="dcterms:W3CDTF">2017-07-24T09:27:21Z</dcterms:modified>
</cp:coreProperties>
</file>